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Comfortaa" pitchFamily="2"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2"/>
  </p:normalViewPr>
  <p:slideViewPr>
    <p:cSldViewPr snapToGrid="0">
      <p:cViewPr varScale="1">
        <p:scale>
          <a:sx n="142" d="100"/>
          <a:sy n="142" d="100"/>
        </p:scale>
        <p:origin x="664"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f25941a27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f25941a2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7f25941a27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7f25941a27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700"/>
              </a:spcAft>
              <a:buClr>
                <a:schemeClr val="dk1"/>
              </a:buClr>
              <a:buSzPts val="1100"/>
              <a:buFont typeface="Arial"/>
              <a:buNone/>
            </a:pP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f25941a27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7f25941a27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7f25941a27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7f25941a2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7f29ec158b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7f29ec158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7f27cea29d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7f27cea29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f27cea29d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f27cea29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7f25941a27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7f25941a27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f27cea29d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f27cea29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7f25941a27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7f25941a27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f27cea29d_2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7f27cea29d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f25941a27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f25941a2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f25941a27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7f25941a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a:solidFill>
                <a:schemeClr val="dk1"/>
              </a:solidFill>
              <a:latin typeface="Comfortaa"/>
              <a:ea typeface="Comfortaa"/>
              <a:cs typeface="Comfortaa"/>
              <a:sym typeface="Comfortaa"/>
            </a:endParaRPr>
          </a:p>
          <a:p>
            <a:pPr marL="0" lvl="0" indent="0" algn="l" rtl="0">
              <a:lnSpc>
                <a:spcPct val="115000"/>
              </a:lnSpc>
              <a:spcBef>
                <a:spcPts val="700"/>
              </a:spcBef>
              <a:spcAft>
                <a:spcPts val="0"/>
              </a:spcAft>
              <a:buNone/>
            </a:pPr>
            <a:r>
              <a:rPr lang="nl" sz="1200">
                <a:solidFill>
                  <a:srgbClr val="373A3C"/>
                </a:solidFill>
              </a:rPr>
              <a:t> </a:t>
            </a:r>
            <a:endParaRPr sz="1200">
              <a:solidFill>
                <a:srgbClr val="373A3C"/>
              </a:solidFill>
            </a:endParaRPr>
          </a:p>
          <a:p>
            <a:pPr marL="0" lvl="0" indent="0" algn="l" rtl="0">
              <a:lnSpc>
                <a:spcPct val="115000"/>
              </a:lnSpc>
              <a:spcBef>
                <a:spcPts val="700"/>
              </a:spcBef>
              <a:spcAft>
                <a:spcPts val="0"/>
              </a:spcAft>
              <a:buNone/>
            </a:pPr>
            <a:endParaRPr sz="1800">
              <a:solidFill>
                <a:schemeClr val="dk2"/>
              </a:solidFill>
            </a:endParaRPr>
          </a:p>
          <a:p>
            <a:pPr marL="0" lvl="0" indent="0" algn="l" rtl="0">
              <a:lnSpc>
                <a:spcPct val="115000"/>
              </a:lnSpc>
              <a:spcBef>
                <a:spcPts val="1600"/>
              </a:spcBef>
              <a:spcAft>
                <a:spcPts val="700"/>
              </a:spcAft>
              <a:buClr>
                <a:schemeClr val="dk1"/>
              </a:buClr>
              <a:buSzPts val="1100"/>
              <a:buFont typeface="Arial"/>
              <a:buNone/>
            </a:pPr>
            <a:endParaRPr sz="1200">
              <a:solidFill>
                <a:schemeClr val="dk1"/>
              </a:solidFill>
              <a:latin typeface="Comfortaa"/>
              <a:ea typeface="Comfortaa"/>
              <a:cs typeface="Comfortaa"/>
              <a:sym typeface="Comforta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fLiUg1-BSUI"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7KXHwhTghWI"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ZOOuiKZOjp4"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121225" y="0"/>
            <a:ext cx="9144000" cy="5143500"/>
          </a:xfrm>
          <a:prstGeom prst="rect">
            <a:avLst/>
          </a:prstGeom>
          <a:noFill/>
          <a:ln>
            <a:noFill/>
          </a:ln>
        </p:spPr>
      </p:pic>
      <p:sp>
        <p:nvSpPr>
          <p:cNvPr id="57" name="Google Shape;57;p13"/>
          <p:cNvSpPr txBox="1"/>
          <p:nvPr/>
        </p:nvSpPr>
        <p:spPr>
          <a:xfrm>
            <a:off x="5498125" y="812400"/>
            <a:ext cx="3382800" cy="367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3"/>
          <p:cNvSpPr txBox="1"/>
          <p:nvPr/>
        </p:nvSpPr>
        <p:spPr>
          <a:xfrm>
            <a:off x="4321525" y="598600"/>
            <a:ext cx="4559400" cy="10563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3000">
                <a:latin typeface="Comfortaa"/>
                <a:ea typeface="Comfortaa"/>
                <a:cs typeface="Comfortaa"/>
                <a:sym typeface="Comfortaa"/>
              </a:rPr>
              <a:t>Virussen en bacteriën in de Kunst</a:t>
            </a:r>
            <a:endParaRPr sz="3000">
              <a:latin typeface="Comfortaa"/>
              <a:ea typeface="Comfortaa"/>
              <a:cs typeface="Comfortaa"/>
              <a:sym typeface="Comforta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22"/>
          <p:cNvSpPr txBox="1">
            <a:spLocks noGrp="1"/>
          </p:cNvSpPr>
          <p:nvPr>
            <p:ph type="body" idx="1"/>
          </p:nvPr>
        </p:nvSpPr>
        <p:spPr>
          <a:xfrm>
            <a:off x="311700" y="1017725"/>
            <a:ext cx="8520600" cy="388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150">
              <a:solidFill>
                <a:srgbClr val="373A3C"/>
              </a:solidFill>
            </a:endParaRPr>
          </a:p>
          <a:p>
            <a:pPr marL="0" lvl="0" indent="0" algn="l" rtl="0">
              <a:spcBef>
                <a:spcPts val="700"/>
              </a:spcBef>
              <a:spcAft>
                <a:spcPts val="0"/>
              </a:spcAft>
              <a:buNone/>
            </a:pPr>
            <a:endParaRPr sz="1150">
              <a:solidFill>
                <a:srgbClr val="373A3C"/>
              </a:solidFill>
            </a:endParaRPr>
          </a:p>
          <a:p>
            <a:pPr marL="0" lvl="0" indent="0" algn="l" rtl="0">
              <a:spcBef>
                <a:spcPts val="700"/>
              </a:spcBef>
              <a:spcAft>
                <a:spcPts val="0"/>
              </a:spcAft>
              <a:buNone/>
            </a:pPr>
            <a:endParaRPr sz="1150">
              <a:solidFill>
                <a:srgbClr val="373A3C"/>
              </a:solidFill>
            </a:endParaRPr>
          </a:p>
          <a:p>
            <a:pPr marL="0" lvl="0" indent="0" algn="l" rtl="0">
              <a:spcBef>
                <a:spcPts val="700"/>
              </a:spcBef>
              <a:spcAft>
                <a:spcPts val="0"/>
              </a:spcAft>
              <a:buNone/>
            </a:pPr>
            <a:endParaRPr sz="1150">
              <a:solidFill>
                <a:srgbClr val="373A3C"/>
              </a:solidFill>
            </a:endParaRPr>
          </a:p>
          <a:p>
            <a:pPr marL="0" lvl="0" indent="0" algn="l" rtl="0">
              <a:spcBef>
                <a:spcPts val="700"/>
              </a:spcBef>
              <a:spcAft>
                <a:spcPts val="0"/>
              </a:spcAft>
              <a:buNone/>
            </a:pPr>
            <a:endParaRPr sz="1150">
              <a:solidFill>
                <a:srgbClr val="373A3C"/>
              </a:solidFill>
            </a:endParaRPr>
          </a:p>
          <a:p>
            <a:pPr marL="0" lvl="0" indent="0" algn="l" rtl="0">
              <a:spcBef>
                <a:spcPts val="700"/>
              </a:spcBef>
              <a:spcAft>
                <a:spcPts val="0"/>
              </a:spcAft>
              <a:buNone/>
            </a:pPr>
            <a:endParaRPr sz="1150">
              <a:solidFill>
                <a:srgbClr val="000000"/>
              </a:solidFill>
            </a:endParaRPr>
          </a:p>
          <a:p>
            <a:pPr marL="0" lvl="0" indent="0" algn="l" rtl="0">
              <a:spcBef>
                <a:spcPts val="700"/>
              </a:spcBef>
              <a:spcAft>
                <a:spcPts val="0"/>
              </a:spcAft>
              <a:buNone/>
            </a:pPr>
            <a:endParaRPr sz="1150">
              <a:solidFill>
                <a:srgbClr val="000000"/>
              </a:solidFill>
            </a:endParaRPr>
          </a:p>
          <a:p>
            <a:pPr marL="0" lvl="0" indent="0" algn="l" rtl="0">
              <a:spcBef>
                <a:spcPts val="700"/>
              </a:spcBef>
              <a:spcAft>
                <a:spcPts val="700"/>
              </a:spcAft>
              <a:buClr>
                <a:schemeClr val="dk1"/>
              </a:buClr>
              <a:buSzPts val="1100"/>
              <a:buFont typeface="Arial"/>
              <a:buNone/>
            </a:pPr>
            <a:r>
              <a:rPr lang="nl" sz="1400" b="1">
                <a:solidFill>
                  <a:srgbClr val="000000"/>
                </a:solidFill>
                <a:highlight>
                  <a:srgbClr val="FFFF00"/>
                </a:highlight>
                <a:latin typeface="Comfortaa"/>
                <a:ea typeface="Comfortaa"/>
                <a:cs typeface="Comfortaa"/>
                <a:sym typeface="Comfortaa"/>
              </a:rPr>
              <a:t>Marcus DeSieno</a:t>
            </a:r>
            <a:r>
              <a:rPr lang="nl" sz="1400">
                <a:solidFill>
                  <a:srgbClr val="000000"/>
                </a:solidFill>
                <a:latin typeface="Comfortaa"/>
                <a:ea typeface="Comfortaa"/>
                <a:cs typeface="Comfortaa"/>
                <a:sym typeface="Comfortaa"/>
              </a:rPr>
              <a:t> </a:t>
            </a:r>
            <a:r>
              <a:rPr lang="nl" sz="1200">
                <a:solidFill>
                  <a:srgbClr val="000000"/>
                </a:solidFill>
                <a:latin typeface="Comfortaa"/>
                <a:ea typeface="Comfortaa"/>
                <a:cs typeface="Comfortaa"/>
                <a:sym typeface="Comfortaa"/>
              </a:rPr>
              <a:t>i</a:t>
            </a:r>
            <a:r>
              <a:rPr lang="nl" sz="1400">
                <a:solidFill>
                  <a:srgbClr val="000000"/>
                </a:solidFill>
                <a:latin typeface="Comfortaa"/>
                <a:ea typeface="Comfortaa"/>
                <a:cs typeface="Comfortaa"/>
                <a:sym typeface="Comfortaa"/>
              </a:rPr>
              <a:t>s een Amerikaanse fotograaf die bacteriën laat groeien op foto’s met beelden van het heelal. Hij wil op deze manier twee hele grote werelden die voor hem met het blote oog onzichtbaar zijn bij elkaar brengen en zichtbaar maken.  De onzichtbare wereld van het heelal en de onzichtbare wereld van het microscopische leven. Als de bacteriën de foto naar zijn idee “genoeg” hebben aangetast, maakt de fotograaf een scan van de aangetaste foto, en zo wordt het kunst! </a:t>
            </a:r>
            <a:endParaRPr sz="1400">
              <a:solidFill>
                <a:srgbClr val="000000"/>
              </a:solidFill>
            </a:endParaRPr>
          </a:p>
        </p:txBody>
      </p:sp>
      <p:pic>
        <p:nvPicPr>
          <p:cNvPr id="124" name="Google Shape;124;p22"/>
          <p:cNvPicPr preferRelativeResize="0"/>
          <p:nvPr/>
        </p:nvPicPr>
        <p:blipFill>
          <a:blip r:embed="rId3">
            <a:alphaModFix/>
          </a:blip>
          <a:stretch>
            <a:fillRect/>
          </a:stretch>
        </p:blipFill>
        <p:spPr>
          <a:xfrm>
            <a:off x="5371825" y="-107887"/>
            <a:ext cx="4045575" cy="3172100"/>
          </a:xfrm>
          <a:prstGeom prst="rect">
            <a:avLst/>
          </a:prstGeom>
          <a:noFill/>
          <a:ln>
            <a:noFill/>
          </a:ln>
        </p:spPr>
      </p:pic>
      <p:pic>
        <p:nvPicPr>
          <p:cNvPr id="125" name="Google Shape;125;p22"/>
          <p:cNvPicPr preferRelativeResize="0"/>
          <p:nvPr/>
        </p:nvPicPr>
        <p:blipFill>
          <a:blip r:embed="rId4">
            <a:alphaModFix/>
          </a:blip>
          <a:stretch>
            <a:fillRect/>
          </a:stretch>
        </p:blipFill>
        <p:spPr>
          <a:xfrm>
            <a:off x="2879375" y="2"/>
            <a:ext cx="3004250" cy="2392175"/>
          </a:xfrm>
          <a:prstGeom prst="rect">
            <a:avLst/>
          </a:prstGeom>
          <a:noFill/>
          <a:ln>
            <a:noFill/>
          </a:ln>
        </p:spPr>
      </p:pic>
      <p:pic>
        <p:nvPicPr>
          <p:cNvPr id="126" name="Google Shape;126;p22"/>
          <p:cNvPicPr preferRelativeResize="0"/>
          <p:nvPr/>
        </p:nvPicPr>
        <p:blipFill>
          <a:blip r:embed="rId5">
            <a:alphaModFix/>
          </a:blip>
          <a:stretch>
            <a:fillRect/>
          </a:stretch>
        </p:blipFill>
        <p:spPr>
          <a:xfrm>
            <a:off x="-310175" y="1"/>
            <a:ext cx="3189560" cy="2392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0" y="644225"/>
            <a:ext cx="2782200" cy="1765200"/>
          </a:xfrm>
          <a:prstGeom prst="rect">
            <a:avLst/>
          </a:prstGeom>
          <a:solidFill>
            <a:srgbClr val="FFFF00"/>
          </a:solidFill>
        </p:spPr>
        <p:txBody>
          <a:bodyPr spcFirstLastPara="1" wrap="square" lIns="91425" tIns="91425" rIns="91425" bIns="91425" anchor="t" anchorCtr="0">
            <a:noAutofit/>
          </a:bodyPr>
          <a:lstStyle/>
          <a:p>
            <a:pPr marL="0" lvl="0" indent="0" algn="l" rtl="0">
              <a:spcBef>
                <a:spcPts val="0"/>
              </a:spcBef>
              <a:spcAft>
                <a:spcPts val="0"/>
              </a:spcAft>
              <a:buNone/>
            </a:pPr>
            <a:r>
              <a:rPr lang="nl" sz="1800">
                <a:latin typeface="Comfortaa"/>
                <a:ea typeface="Comfortaa"/>
                <a:cs typeface="Comfortaa"/>
                <a:sym typeface="Comfortaa"/>
              </a:rPr>
              <a:t>Voorbeelden van bacteriën en virussen onder een microscoop. Let op de </a:t>
            </a:r>
            <a:r>
              <a:rPr lang="nl" sz="1800" b="1" u="sng">
                <a:latin typeface="Comfortaa"/>
                <a:ea typeface="Comfortaa"/>
                <a:cs typeface="Comfortaa"/>
                <a:sym typeface="Comfortaa"/>
              </a:rPr>
              <a:t>organische</a:t>
            </a:r>
            <a:r>
              <a:rPr lang="nl" sz="1800">
                <a:latin typeface="Comfortaa"/>
                <a:ea typeface="Comfortaa"/>
                <a:cs typeface="Comfortaa"/>
                <a:sym typeface="Comfortaa"/>
              </a:rPr>
              <a:t> en </a:t>
            </a:r>
            <a:r>
              <a:rPr lang="nl" sz="1800" b="1" u="sng">
                <a:latin typeface="Comfortaa"/>
                <a:ea typeface="Comfortaa"/>
                <a:cs typeface="Comfortaa"/>
                <a:sym typeface="Comfortaa"/>
              </a:rPr>
              <a:t>abstracte</a:t>
            </a:r>
            <a:r>
              <a:rPr lang="nl" sz="1800">
                <a:latin typeface="Comfortaa"/>
                <a:ea typeface="Comfortaa"/>
                <a:cs typeface="Comfortaa"/>
                <a:sym typeface="Comfortaa"/>
              </a:rPr>
              <a:t> vormen! </a:t>
            </a:r>
            <a:r>
              <a:rPr lang="nl" sz="1800"/>
              <a:t> </a:t>
            </a:r>
            <a:endParaRPr sz="1800"/>
          </a:p>
        </p:txBody>
      </p:sp>
      <p:pic>
        <p:nvPicPr>
          <p:cNvPr id="132" name="Google Shape;132;p23" descr="We are all surrounded by microorganisms, they live on us within us and around us, they affect everything we do, yet most people have no idea what they look like. Using the latest technology it is possible to see into this normally invisible world" title="The Invisible World">
            <a:hlinkClick r:id="rId3"/>
          </p:cNvPr>
          <p:cNvPicPr preferRelativeResize="0"/>
          <p:nvPr/>
        </p:nvPicPr>
        <p:blipFill>
          <a:blip r:embed="rId4">
            <a:alphaModFix/>
          </a:blip>
          <a:stretch>
            <a:fillRect/>
          </a:stretch>
        </p:blipFill>
        <p:spPr>
          <a:xfrm>
            <a:off x="2782350" y="186125"/>
            <a:ext cx="6361650" cy="4771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4"/>
          <p:cNvPicPr preferRelativeResize="0"/>
          <p:nvPr/>
        </p:nvPicPr>
        <p:blipFill>
          <a:blip r:embed="rId3">
            <a:alphaModFix/>
          </a:blip>
          <a:stretch>
            <a:fillRect/>
          </a:stretch>
        </p:blipFill>
        <p:spPr>
          <a:xfrm>
            <a:off x="2586038" y="2524113"/>
            <a:ext cx="3971925" cy="2619375"/>
          </a:xfrm>
          <a:prstGeom prst="rect">
            <a:avLst/>
          </a:prstGeom>
          <a:noFill/>
          <a:ln>
            <a:noFill/>
          </a:ln>
        </p:spPr>
      </p:pic>
      <p:pic>
        <p:nvPicPr>
          <p:cNvPr id="138" name="Google Shape;138;p24"/>
          <p:cNvPicPr preferRelativeResize="0"/>
          <p:nvPr/>
        </p:nvPicPr>
        <p:blipFill>
          <a:blip r:embed="rId4">
            <a:alphaModFix/>
          </a:blip>
          <a:stretch>
            <a:fillRect/>
          </a:stretch>
        </p:blipFill>
        <p:spPr>
          <a:xfrm>
            <a:off x="138545" y="2536113"/>
            <a:ext cx="2405050" cy="2595400"/>
          </a:xfrm>
          <a:prstGeom prst="rect">
            <a:avLst/>
          </a:prstGeom>
          <a:noFill/>
          <a:ln>
            <a:noFill/>
          </a:ln>
        </p:spPr>
      </p:pic>
      <p:pic>
        <p:nvPicPr>
          <p:cNvPr id="139" name="Google Shape;139;p24"/>
          <p:cNvPicPr preferRelativeResize="0"/>
          <p:nvPr/>
        </p:nvPicPr>
        <p:blipFill>
          <a:blip r:embed="rId5">
            <a:alphaModFix/>
          </a:blip>
          <a:stretch>
            <a:fillRect/>
          </a:stretch>
        </p:blipFill>
        <p:spPr>
          <a:xfrm rot="5400000">
            <a:off x="6488512" y="2735788"/>
            <a:ext cx="2664750" cy="2126675"/>
          </a:xfrm>
          <a:prstGeom prst="rect">
            <a:avLst/>
          </a:prstGeom>
          <a:noFill/>
          <a:ln>
            <a:noFill/>
          </a:ln>
        </p:spPr>
      </p:pic>
      <p:pic>
        <p:nvPicPr>
          <p:cNvPr id="140" name="Google Shape;140;p24"/>
          <p:cNvPicPr preferRelativeResize="0"/>
          <p:nvPr/>
        </p:nvPicPr>
        <p:blipFill>
          <a:blip r:embed="rId6">
            <a:alphaModFix/>
          </a:blip>
          <a:stretch>
            <a:fillRect/>
          </a:stretch>
        </p:blipFill>
        <p:spPr>
          <a:xfrm>
            <a:off x="419125" y="-1"/>
            <a:ext cx="2790400" cy="2298000"/>
          </a:xfrm>
          <a:prstGeom prst="rect">
            <a:avLst/>
          </a:prstGeom>
          <a:noFill/>
          <a:ln>
            <a:noFill/>
          </a:ln>
        </p:spPr>
      </p:pic>
      <p:pic>
        <p:nvPicPr>
          <p:cNvPr id="141" name="Google Shape;141;p24"/>
          <p:cNvPicPr preferRelativeResize="0"/>
          <p:nvPr/>
        </p:nvPicPr>
        <p:blipFill>
          <a:blip r:embed="rId7">
            <a:alphaModFix/>
          </a:blip>
          <a:stretch>
            <a:fillRect/>
          </a:stretch>
        </p:blipFill>
        <p:spPr>
          <a:xfrm>
            <a:off x="3429965" y="0"/>
            <a:ext cx="3652335" cy="2298000"/>
          </a:xfrm>
          <a:prstGeom prst="rect">
            <a:avLst/>
          </a:prstGeom>
          <a:noFill/>
          <a:ln>
            <a:noFill/>
          </a:ln>
        </p:spPr>
      </p:pic>
      <p:sp>
        <p:nvSpPr>
          <p:cNvPr id="142" name="Google Shape;142;p24"/>
          <p:cNvSpPr txBox="1"/>
          <p:nvPr/>
        </p:nvSpPr>
        <p:spPr>
          <a:xfrm>
            <a:off x="7229525" y="0"/>
            <a:ext cx="1623600" cy="22335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latin typeface="Comfortaa"/>
                <a:ea typeface="Comfortaa"/>
                <a:cs typeface="Comfortaa"/>
                <a:sym typeface="Comfortaa"/>
              </a:rPr>
              <a:t>Voorbeelden van </a:t>
            </a:r>
            <a:r>
              <a:rPr lang="nl" b="1">
                <a:latin typeface="Comfortaa"/>
                <a:ea typeface="Comfortaa"/>
                <a:cs typeface="Comfortaa"/>
                <a:sym typeface="Comfortaa"/>
              </a:rPr>
              <a:t>antistoffen </a:t>
            </a:r>
            <a:r>
              <a:rPr lang="nl">
                <a:latin typeface="Comfortaa"/>
                <a:ea typeface="Comfortaa"/>
                <a:cs typeface="Comfortaa"/>
                <a:sym typeface="Comfortaa"/>
              </a:rPr>
              <a:t>onder een microscoop. Ook zij hebben prachtige  </a:t>
            </a:r>
            <a:r>
              <a:rPr lang="nl" b="1" u="sng">
                <a:latin typeface="Comfortaa"/>
                <a:ea typeface="Comfortaa"/>
                <a:cs typeface="Comfortaa"/>
                <a:sym typeface="Comfortaa"/>
              </a:rPr>
              <a:t>abstracte vormen!</a:t>
            </a:r>
            <a:r>
              <a:rPr lang="nl">
                <a:latin typeface="Comfortaa"/>
                <a:ea typeface="Comfortaa"/>
                <a:cs typeface="Comfortaa"/>
                <a:sym typeface="Comfortaa"/>
              </a:rPr>
              <a:t> </a:t>
            </a:r>
            <a:endParaRPr>
              <a:latin typeface="Comfortaa"/>
              <a:ea typeface="Comfortaa"/>
              <a:cs typeface="Comfortaa"/>
              <a:sym typeface="Comforta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311700" y="445025"/>
            <a:ext cx="8520600" cy="572700"/>
          </a:xfrm>
          <a:prstGeom prst="rect">
            <a:avLst/>
          </a:prstGeom>
          <a:solidFill>
            <a:srgbClr val="FFFF00"/>
          </a:solidFill>
        </p:spPr>
        <p:txBody>
          <a:bodyPr spcFirstLastPara="1" wrap="square" lIns="91425" tIns="91425" rIns="91425" bIns="91425" anchor="t" anchorCtr="0">
            <a:noAutofit/>
          </a:bodyPr>
          <a:lstStyle/>
          <a:p>
            <a:pPr marL="0" lvl="0" indent="0" algn="l" rtl="0">
              <a:spcBef>
                <a:spcPts val="0"/>
              </a:spcBef>
              <a:spcAft>
                <a:spcPts val="0"/>
              </a:spcAft>
              <a:buNone/>
            </a:pPr>
            <a:r>
              <a:rPr lang="nl">
                <a:latin typeface="Comfortaa"/>
                <a:ea typeface="Comfortaa"/>
                <a:cs typeface="Comfortaa"/>
                <a:sym typeface="Comfortaa"/>
              </a:rPr>
              <a:t>Opdracht </a:t>
            </a:r>
            <a:endParaRPr>
              <a:latin typeface="Comfortaa"/>
              <a:ea typeface="Comfortaa"/>
              <a:cs typeface="Comfortaa"/>
              <a:sym typeface="Comfortaa"/>
            </a:endParaRPr>
          </a:p>
        </p:txBody>
      </p:sp>
      <p:sp>
        <p:nvSpPr>
          <p:cNvPr id="148" name="Google Shape;148;p25"/>
          <p:cNvSpPr txBox="1">
            <a:spLocks noGrp="1"/>
          </p:cNvSpPr>
          <p:nvPr>
            <p:ph type="body" idx="1"/>
          </p:nvPr>
        </p:nvSpPr>
        <p:spPr>
          <a:xfrm>
            <a:off x="311700" y="779725"/>
            <a:ext cx="7236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000000"/>
              </a:solidFill>
              <a:latin typeface="Comfortaa"/>
              <a:ea typeface="Comfortaa"/>
              <a:cs typeface="Comfortaa"/>
              <a:sym typeface="Comfortaa"/>
            </a:endParaRPr>
          </a:p>
          <a:p>
            <a:pPr marL="0" lvl="0" indent="0" algn="l" rtl="0">
              <a:spcBef>
                <a:spcPts val="1600"/>
              </a:spcBef>
              <a:spcAft>
                <a:spcPts val="0"/>
              </a:spcAft>
              <a:buNone/>
            </a:pPr>
            <a:endParaRPr b="1">
              <a:solidFill>
                <a:srgbClr val="000000"/>
              </a:solidFill>
              <a:latin typeface="Comfortaa"/>
              <a:ea typeface="Comfortaa"/>
              <a:cs typeface="Comfortaa"/>
              <a:sym typeface="Comfortaa"/>
            </a:endParaRPr>
          </a:p>
          <a:p>
            <a:pPr marL="0" lvl="0" indent="0" algn="l" rtl="0">
              <a:spcBef>
                <a:spcPts val="1600"/>
              </a:spcBef>
              <a:spcAft>
                <a:spcPts val="0"/>
              </a:spcAft>
              <a:buNone/>
            </a:pPr>
            <a:r>
              <a:rPr lang="nl" sz="3000" b="1">
                <a:solidFill>
                  <a:schemeClr val="dk1"/>
                </a:solidFill>
                <a:latin typeface="Comfortaa"/>
                <a:ea typeface="Comfortaa"/>
                <a:cs typeface="Comfortaa"/>
                <a:sym typeface="Comfortaa"/>
              </a:rPr>
              <a:t>Ontwerp een eigen artistieke antistof (eentje die het Covid-19 virus kan verslaan?)  </a:t>
            </a:r>
            <a:endParaRPr b="1">
              <a:solidFill>
                <a:srgbClr val="FF0000"/>
              </a:solidFill>
              <a:latin typeface="Comfortaa"/>
              <a:ea typeface="Comfortaa"/>
              <a:cs typeface="Comfortaa"/>
              <a:sym typeface="Comfortaa"/>
            </a:endParaRPr>
          </a:p>
          <a:p>
            <a:pPr marL="0" lvl="0" indent="0" algn="l" rtl="0">
              <a:spcBef>
                <a:spcPts val="1600"/>
              </a:spcBef>
              <a:spcAft>
                <a:spcPts val="0"/>
              </a:spcAft>
              <a:buNone/>
            </a:pPr>
            <a:endParaRPr sz="1200" i="1">
              <a:solidFill>
                <a:srgbClr val="000000"/>
              </a:solidFill>
              <a:latin typeface="Comfortaa"/>
              <a:ea typeface="Comfortaa"/>
              <a:cs typeface="Comfortaa"/>
              <a:sym typeface="Comfortaa"/>
            </a:endParaRPr>
          </a:p>
          <a:p>
            <a:pPr marL="0" lvl="0" indent="0" algn="l" rtl="0">
              <a:spcBef>
                <a:spcPts val="1600"/>
              </a:spcBef>
              <a:spcAft>
                <a:spcPts val="0"/>
              </a:spcAft>
              <a:buNone/>
            </a:pPr>
            <a:endParaRPr sz="1200"/>
          </a:p>
          <a:p>
            <a:pPr marL="0" lvl="0" indent="0" algn="l" rtl="0">
              <a:spcBef>
                <a:spcPts val="1600"/>
              </a:spcBef>
              <a:spcAft>
                <a:spcPts val="0"/>
              </a:spcAft>
              <a:buClr>
                <a:schemeClr val="dk1"/>
              </a:buClr>
              <a:buSzPts val="1100"/>
              <a:buFont typeface="Arial"/>
              <a:buNone/>
            </a:pPr>
            <a:endParaRPr sz="1200" b="1" i="1">
              <a:solidFill>
                <a:schemeClr val="dk1"/>
              </a:solidFill>
              <a:latin typeface="Times New Roman"/>
              <a:ea typeface="Times New Roman"/>
              <a:cs typeface="Times New Roman"/>
              <a:sym typeface="Times New Roman"/>
            </a:endParaRPr>
          </a:p>
          <a:p>
            <a:pPr marL="0" lvl="0" indent="0" algn="l" rtl="0">
              <a:spcBef>
                <a:spcPts val="0"/>
              </a:spcBef>
              <a:spcAft>
                <a:spcPts val="1600"/>
              </a:spcAft>
              <a:buNone/>
            </a:pPr>
            <a:endParaRPr sz="1200"/>
          </a:p>
        </p:txBody>
      </p:sp>
      <p:pic>
        <p:nvPicPr>
          <p:cNvPr id="149" name="Google Shape;149;p25"/>
          <p:cNvPicPr preferRelativeResize="0"/>
          <p:nvPr/>
        </p:nvPicPr>
        <p:blipFill>
          <a:blip r:embed="rId3">
            <a:alphaModFix/>
          </a:blip>
          <a:stretch>
            <a:fillRect/>
          </a:stretch>
        </p:blipFill>
        <p:spPr>
          <a:xfrm>
            <a:off x="6866972" y="355675"/>
            <a:ext cx="2215275" cy="3123599"/>
          </a:xfrm>
          <a:prstGeom prst="rect">
            <a:avLst/>
          </a:prstGeom>
          <a:noFill/>
          <a:ln>
            <a:noFill/>
          </a:ln>
        </p:spPr>
      </p:pic>
      <p:pic>
        <p:nvPicPr>
          <p:cNvPr id="150" name="Google Shape;150;p25"/>
          <p:cNvPicPr preferRelativeResize="0"/>
          <p:nvPr/>
        </p:nvPicPr>
        <p:blipFill>
          <a:blip r:embed="rId4">
            <a:alphaModFix/>
          </a:blip>
          <a:stretch>
            <a:fillRect/>
          </a:stretch>
        </p:blipFill>
        <p:spPr>
          <a:xfrm>
            <a:off x="7547997" y="3574888"/>
            <a:ext cx="1300650" cy="1403575"/>
          </a:xfrm>
          <a:prstGeom prst="rect">
            <a:avLst/>
          </a:prstGeom>
          <a:noFill/>
          <a:ln>
            <a:noFill/>
          </a:ln>
        </p:spPr>
      </p:pic>
      <p:pic>
        <p:nvPicPr>
          <p:cNvPr id="151" name="Google Shape;151;p25"/>
          <p:cNvPicPr preferRelativeResize="0"/>
          <p:nvPr/>
        </p:nvPicPr>
        <p:blipFill>
          <a:blip r:embed="rId5">
            <a:alphaModFix/>
          </a:blip>
          <a:stretch>
            <a:fillRect/>
          </a:stretch>
        </p:blipFill>
        <p:spPr>
          <a:xfrm>
            <a:off x="4131825" y="3918625"/>
            <a:ext cx="3279024" cy="1059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185950" y="0"/>
            <a:ext cx="8520600" cy="572700"/>
          </a:xfrm>
          <a:prstGeom prst="rect">
            <a:avLst/>
          </a:prstGeom>
          <a:solidFill>
            <a:srgbClr val="FFFF00"/>
          </a:solidFill>
        </p:spPr>
        <p:txBody>
          <a:bodyPr spcFirstLastPara="1" wrap="square" lIns="91425" tIns="91425" rIns="91425" bIns="91425" anchor="t" anchorCtr="0">
            <a:noAutofit/>
          </a:bodyPr>
          <a:lstStyle/>
          <a:p>
            <a:pPr marL="0" lvl="0" indent="0" algn="l" rtl="0">
              <a:spcBef>
                <a:spcPts val="0"/>
              </a:spcBef>
              <a:spcAft>
                <a:spcPts val="0"/>
              </a:spcAft>
              <a:buNone/>
            </a:pPr>
            <a:r>
              <a:rPr lang="nl">
                <a:latin typeface="Comfortaa"/>
                <a:ea typeface="Comfortaa"/>
                <a:cs typeface="Comfortaa"/>
                <a:sym typeface="Comfortaa"/>
              </a:rPr>
              <a:t>Wat te doen? Volg het stappenplan!</a:t>
            </a:r>
            <a:endParaRPr>
              <a:latin typeface="Comfortaa"/>
              <a:ea typeface="Comfortaa"/>
              <a:cs typeface="Comfortaa"/>
              <a:sym typeface="Comfortaa"/>
            </a:endParaRPr>
          </a:p>
        </p:txBody>
      </p:sp>
      <p:sp>
        <p:nvSpPr>
          <p:cNvPr id="157" name="Google Shape;157;p26"/>
          <p:cNvSpPr txBox="1">
            <a:spLocks noGrp="1"/>
          </p:cNvSpPr>
          <p:nvPr>
            <p:ph type="body" idx="1"/>
          </p:nvPr>
        </p:nvSpPr>
        <p:spPr>
          <a:xfrm>
            <a:off x="241300" y="-477900"/>
            <a:ext cx="840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000000"/>
              </a:solidFill>
              <a:latin typeface="Comfortaa"/>
              <a:ea typeface="Comfortaa"/>
              <a:cs typeface="Comfortaa"/>
              <a:sym typeface="Comfortaa"/>
            </a:endParaRPr>
          </a:p>
          <a:p>
            <a:pPr marL="0" lvl="0" indent="0" algn="l" rtl="0">
              <a:spcBef>
                <a:spcPts val="1600"/>
              </a:spcBef>
              <a:spcAft>
                <a:spcPts val="0"/>
              </a:spcAft>
              <a:buNone/>
            </a:pPr>
            <a:endParaRPr sz="1400" b="1">
              <a:solidFill>
                <a:srgbClr val="000000"/>
              </a:solidFill>
              <a:latin typeface="Comfortaa"/>
              <a:ea typeface="Comfortaa"/>
              <a:cs typeface="Comfortaa"/>
              <a:sym typeface="Comfortaa"/>
            </a:endParaRPr>
          </a:p>
          <a:p>
            <a:pPr marL="457200" lvl="0" indent="0" algn="l" rtl="0">
              <a:spcBef>
                <a:spcPts val="1600"/>
              </a:spcBef>
              <a:spcAft>
                <a:spcPts val="0"/>
              </a:spcAft>
              <a:buNone/>
            </a:pPr>
            <a:r>
              <a:rPr lang="nl" sz="1400" b="1">
                <a:solidFill>
                  <a:srgbClr val="9900FF"/>
                </a:solidFill>
                <a:latin typeface="Comfortaa"/>
                <a:ea typeface="Comfortaa"/>
                <a:cs typeface="Comfortaa"/>
                <a:sym typeface="Comfortaa"/>
              </a:rPr>
              <a:t>Stap 1) </a:t>
            </a:r>
            <a:r>
              <a:rPr lang="nl" sz="1400">
                <a:solidFill>
                  <a:srgbClr val="000000"/>
                </a:solidFill>
                <a:latin typeface="Comfortaa"/>
                <a:ea typeface="Comfortaa"/>
                <a:cs typeface="Comfortaa"/>
                <a:sym typeface="Comfortaa"/>
              </a:rPr>
              <a:t>Zoek online 10 afbeelding van virussen en bacteriën en sla deze op (Ipad of telefoon).</a:t>
            </a:r>
            <a:r>
              <a:rPr lang="nl" sz="1400">
                <a:solidFill>
                  <a:srgbClr val="FF0000"/>
                </a:solidFill>
                <a:latin typeface="Comfortaa"/>
                <a:ea typeface="Comfortaa"/>
                <a:cs typeface="Comfortaa"/>
                <a:sym typeface="Comfortaa"/>
              </a:rPr>
              <a:t> </a:t>
            </a:r>
            <a:r>
              <a:rPr lang="nl" sz="1000">
                <a:solidFill>
                  <a:srgbClr val="FF0000"/>
                </a:solidFill>
                <a:latin typeface="Comfortaa"/>
                <a:ea typeface="Comfortaa"/>
                <a:cs typeface="Comfortaa"/>
                <a:sym typeface="Comfortaa"/>
              </a:rPr>
              <a:t>Bewaar deze afbeeldingen als een moodboard en lever deze in via Classroom.</a:t>
            </a:r>
            <a:endParaRPr sz="1000">
              <a:solidFill>
                <a:srgbClr val="FF0000"/>
              </a:solidFill>
              <a:latin typeface="Comfortaa"/>
              <a:ea typeface="Comfortaa"/>
              <a:cs typeface="Comfortaa"/>
              <a:sym typeface="Comfortaa"/>
            </a:endParaRPr>
          </a:p>
          <a:p>
            <a:pPr marL="457200" lvl="0" indent="0" algn="l" rtl="0">
              <a:spcBef>
                <a:spcPts val="1600"/>
              </a:spcBef>
              <a:spcAft>
                <a:spcPts val="0"/>
              </a:spcAft>
              <a:buNone/>
            </a:pPr>
            <a:r>
              <a:rPr lang="nl" sz="1200" b="1">
                <a:solidFill>
                  <a:srgbClr val="9900FF"/>
                </a:solidFill>
                <a:latin typeface="Comfortaa"/>
                <a:ea typeface="Comfortaa"/>
                <a:cs typeface="Comfortaa"/>
                <a:sym typeface="Comfortaa"/>
              </a:rPr>
              <a:t>Stap 2)</a:t>
            </a:r>
            <a:r>
              <a:rPr lang="nl" sz="1200">
                <a:solidFill>
                  <a:srgbClr val="9900FF"/>
                </a:solidFill>
                <a:latin typeface="Comfortaa"/>
                <a:ea typeface="Comfortaa"/>
                <a:cs typeface="Comfortaa"/>
                <a:sym typeface="Comfortaa"/>
              </a:rPr>
              <a:t> </a:t>
            </a:r>
            <a:r>
              <a:rPr lang="nl" sz="1400">
                <a:solidFill>
                  <a:srgbClr val="000000"/>
                </a:solidFill>
                <a:latin typeface="Comfortaa"/>
                <a:ea typeface="Comfortaa"/>
                <a:cs typeface="Comfortaa"/>
                <a:sym typeface="Comfortaa"/>
              </a:rPr>
              <a:t>Schetsen maar! Combineer verschillende elementen van de virussen en bacteriën en ontwerp een </a:t>
            </a:r>
            <a:r>
              <a:rPr lang="nl" sz="1400" b="1">
                <a:solidFill>
                  <a:srgbClr val="000000"/>
                </a:solidFill>
                <a:latin typeface="Comfortaa"/>
                <a:ea typeface="Comfortaa"/>
                <a:cs typeface="Comfortaa"/>
                <a:sym typeface="Comfortaa"/>
              </a:rPr>
              <a:t>nieuwe antistof/antistoffen</a:t>
            </a:r>
            <a:r>
              <a:rPr lang="nl" sz="1400">
                <a:solidFill>
                  <a:srgbClr val="000000"/>
                </a:solidFill>
                <a:latin typeface="Comfortaa"/>
                <a:ea typeface="Comfortaa"/>
                <a:cs typeface="Comfortaa"/>
                <a:sym typeface="Comfortaa"/>
              </a:rPr>
              <a:t>. Maak minimaal  3 verschillende  schetsen, Voeg verschillende </a:t>
            </a:r>
            <a:r>
              <a:rPr lang="nl" sz="1400" i="1" u="sng">
                <a:solidFill>
                  <a:srgbClr val="000000"/>
                </a:solidFill>
                <a:latin typeface="Comfortaa"/>
                <a:ea typeface="Comfortaa"/>
                <a:cs typeface="Comfortaa"/>
                <a:sym typeface="Comfortaa"/>
              </a:rPr>
              <a:t>kleuren, contourlijnen, texturen/structuren</a:t>
            </a:r>
            <a:r>
              <a:rPr lang="nl" sz="1400">
                <a:solidFill>
                  <a:srgbClr val="000000"/>
                </a:solidFill>
                <a:latin typeface="Comfortaa"/>
                <a:ea typeface="Comfortaa"/>
                <a:cs typeface="Comfortaa"/>
                <a:sym typeface="Comfortaa"/>
              </a:rPr>
              <a:t>, </a:t>
            </a:r>
            <a:r>
              <a:rPr lang="nl" sz="1400" i="1" u="sng">
                <a:solidFill>
                  <a:srgbClr val="000000"/>
                </a:solidFill>
                <a:latin typeface="Comfortaa"/>
                <a:ea typeface="Comfortaa"/>
                <a:cs typeface="Comfortaa"/>
                <a:sym typeface="Comfortaa"/>
              </a:rPr>
              <a:t>organische vormen, overlapping en herhaling toe</a:t>
            </a:r>
            <a:r>
              <a:rPr lang="nl" sz="1400">
                <a:solidFill>
                  <a:srgbClr val="000000"/>
                </a:solidFill>
                <a:latin typeface="Comfortaa"/>
                <a:ea typeface="Comfortaa"/>
                <a:cs typeface="Comfortaa"/>
                <a:sym typeface="Comfortaa"/>
              </a:rPr>
              <a:t>.</a:t>
            </a:r>
            <a:r>
              <a:rPr lang="nl" sz="1200">
                <a:solidFill>
                  <a:srgbClr val="000000"/>
                </a:solidFill>
                <a:latin typeface="Comfortaa"/>
                <a:ea typeface="Comfortaa"/>
                <a:cs typeface="Comfortaa"/>
                <a:sym typeface="Comfortaa"/>
              </a:rPr>
              <a:t> </a:t>
            </a:r>
            <a:r>
              <a:rPr lang="nl" sz="1200">
                <a:solidFill>
                  <a:srgbClr val="9900FF"/>
                </a:solidFill>
                <a:latin typeface="Comfortaa"/>
                <a:ea typeface="Comfortaa"/>
                <a:cs typeface="Comfortaa"/>
                <a:sym typeface="Comfortaa"/>
              </a:rPr>
              <a:t>Gebruik elk  materialen dat je in huis hebt (bijv potloden, pennen, krijtjes, markeerstiften etc), en papier wat je thuis hebt (gewoon papier, printpapier, je dummy, oude kranten, lijntjespapier, verpakkingen, vouwpapier.)</a:t>
            </a:r>
            <a:r>
              <a:rPr lang="nl" sz="1200">
                <a:solidFill>
                  <a:srgbClr val="000000"/>
                </a:solidFill>
                <a:latin typeface="Comfortaa"/>
                <a:ea typeface="Comfortaa"/>
                <a:cs typeface="Comfortaa"/>
                <a:sym typeface="Comfortaa"/>
              </a:rPr>
              <a:t> </a:t>
            </a:r>
            <a:r>
              <a:rPr lang="nl" sz="1000">
                <a:solidFill>
                  <a:srgbClr val="FF0000"/>
                </a:solidFill>
                <a:latin typeface="Comfortaa"/>
                <a:ea typeface="Comfortaa"/>
                <a:cs typeface="Comfortaa"/>
                <a:sym typeface="Comfortaa"/>
              </a:rPr>
              <a:t>Maak foto’s van je schetsen en lever deze in via Classroom.</a:t>
            </a:r>
            <a:endParaRPr sz="1000">
              <a:solidFill>
                <a:srgbClr val="000000"/>
              </a:solidFill>
              <a:latin typeface="Comfortaa"/>
              <a:ea typeface="Comfortaa"/>
              <a:cs typeface="Comfortaa"/>
              <a:sym typeface="Comfortaa"/>
            </a:endParaRPr>
          </a:p>
          <a:p>
            <a:pPr marL="457200" lvl="0" indent="0" algn="l" rtl="0">
              <a:spcBef>
                <a:spcPts val="1600"/>
              </a:spcBef>
              <a:spcAft>
                <a:spcPts val="0"/>
              </a:spcAft>
              <a:buNone/>
            </a:pPr>
            <a:r>
              <a:rPr lang="nl" sz="1200" b="1">
                <a:solidFill>
                  <a:srgbClr val="9900FF"/>
                </a:solidFill>
                <a:latin typeface="Comfortaa"/>
                <a:ea typeface="Comfortaa"/>
                <a:cs typeface="Comfortaa"/>
                <a:sym typeface="Comfortaa"/>
              </a:rPr>
              <a:t>Stap 3)</a:t>
            </a:r>
            <a:r>
              <a:rPr lang="nl" sz="1200" b="1">
                <a:solidFill>
                  <a:srgbClr val="000000"/>
                </a:solidFill>
                <a:latin typeface="Comfortaa"/>
                <a:ea typeface="Comfortaa"/>
                <a:cs typeface="Comfortaa"/>
                <a:sym typeface="Comfortaa"/>
              </a:rPr>
              <a:t> </a:t>
            </a:r>
            <a:r>
              <a:rPr lang="nl" sz="1400" b="1">
                <a:solidFill>
                  <a:srgbClr val="000000"/>
                </a:solidFill>
                <a:latin typeface="Comfortaa"/>
                <a:ea typeface="Comfortaa"/>
                <a:cs typeface="Comfortaa"/>
                <a:sym typeface="Comfortaa"/>
              </a:rPr>
              <a:t>Eindwerk: kies je beste schets of combineer je schetsen en teken deze  antistof nog een keer, voeg eventueel informatie toe over je antistof. Maak gebruik van diverse </a:t>
            </a:r>
            <a:r>
              <a:rPr lang="nl" sz="1400" i="1" u="sng">
                <a:solidFill>
                  <a:schemeClr val="dk1"/>
                </a:solidFill>
                <a:latin typeface="Comfortaa"/>
                <a:ea typeface="Comfortaa"/>
                <a:cs typeface="Comfortaa"/>
                <a:sym typeface="Comfortaa"/>
              </a:rPr>
              <a:t>kleuren, contourlijnen, texturen/structuren</a:t>
            </a:r>
            <a:r>
              <a:rPr lang="nl" sz="1400">
                <a:solidFill>
                  <a:schemeClr val="dk1"/>
                </a:solidFill>
                <a:latin typeface="Comfortaa"/>
                <a:ea typeface="Comfortaa"/>
                <a:cs typeface="Comfortaa"/>
                <a:sym typeface="Comfortaa"/>
              </a:rPr>
              <a:t>, </a:t>
            </a:r>
            <a:r>
              <a:rPr lang="nl" sz="1400" i="1" u="sng">
                <a:solidFill>
                  <a:schemeClr val="dk1"/>
                </a:solidFill>
                <a:latin typeface="Comfortaa"/>
                <a:ea typeface="Comfortaa"/>
                <a:cs typeface="Comfortaa"/>
                <a:sym typeface="Comfortaa"/>
              </a:rPr>
              <a:t>organische vormen, overlapping en herhaling toe</a:t>
            </a:r>
            <a:r>
              <a:rPr lang="nl" sz="1400" b="1">
                <a:solidFill>
                  <a:schemeClr val="dk1"/>
                </a:solidFill>
                <a:latin typeface="Comfortaa"/>
                <a:ea typeface="Comfortaa"/>
                <a:cs typeface="Comfortaa"/>
                <a:sym typeface="Comfortaa"/>
              </a:rPr>
              <a:t>.</a:t>
            </a:r>
            <a:r>
              <a:rPr lang="nl" sz="1200" b="1">
                <a:solidFill>
                  <a:schemeClr val="dk1"/>
                </a:solidFill>
                <a:latin typeface="Comfortaa"/>
                <a:ea typeface="Comfortaa"/>
                <a:cs typeface="Comfortaa"/>
                <a:sym typeface="Comfortaa"/>
              </a:rPr>
              <a:t> </a:t>
            </a:r>
            <a:r>
              <a:rPr lang="nl" sz="1200">
                <a:solidFill>
                  <a:srgbClr val="9900FF"/>
                </a:solidFill>
                <a:latin typeface="Comfortaa"/>
                <a:ea typeface="Comfortaa"/>
                <a:cs typeface="Comfortaa"/>
                <a:sym typeface="Comfortaa"/>
              </a:rPr>
              <a:t>Gebruik elk  materialen dat je in huis hebt (bijv potloden, pennen, krijtjes, markeerstiften etc), en papier wat je thuis hebt (gewoon papier, printpapier, je dummy, oude kranten, lijntjespapier, verpakkingen, vouwpapier..)</a:t>
            </a:r>
            <a:r>
              <a:rPr lang="nl" sz="1200">
                <a:solidFill>
                  <a:schemeClr val="dk1"/>
                </a:solidFill>
                <a:latin typeface="Comfortaa"/>
                <a:ea typeface="Comfortaa"/>
                <a:cs typeface="Comfortaa"/>
                <a:sym typeface="Comfortaa"/>
              </a:rPr>
              <a:t> </a:t>
            </a:r>
            <a:r>
              <a:rPr lang="nl" sz="1000">
                <a:solidFill>
                  <a:srgbClr val="FF0000"/>
                </a:solidFill>
                <a:latin typeface="Comfortaa"/>
                <a:ea typeface="Comfortaa"/>
                <a:cs typeface="Comfortaa"/>
                <a:sym typeface="Comfortaa"/>
              </a:rPr>
              <a:t>Maak foto’s van je schetsen en lever deze in via Classroom.</a:t>
            </a:r>
            <a:endParaRPr sz="1000" b="1">
              <a:solidFill>
                <a:schemeClr val="dk1"/>
              </a:solidFill>
              <a:latin typeface="Comfortaa"/>
              <a:ea typeface="Comfortaa"/>
              <a:cs typeface="Comfortaa"/>
              <a:sym typeface="Comfortaa"/>
            </a:endParaRPr>
          </a:p>
          <a:p>
            <a:pPr marL="457200" lvl="0" indent="0" algn="l" rtl="0">
              <a:spcBef>
                <a:spcPts val="1600"/>
              </a:spcBef>
              <a:spcAft>
                <a:spcPts val="0"/>
              </a:spcAft>
              <a:buNone/>
            </a:pPr>
            <a:endParaRPr sz="1200" b="1">
              <a:solidFill>
                <a:srgbClr val="000000"/>
              </a:solidFill>
              <a:highlight>
                <a:srgbClr val="FFFF00"/>
              </a:highlight>
              <a:latin typeface="Comfortaa"/>
              <a:ea typeface="Comfortaa"/>
              <a:cs typeface="Comfortaa"/>
              <a:sym typeface="Comfortaa"/>
            </a:endParaRPr>
          </a:p>
          <a:p>
            <a:pPr marL="0" lvl="0" indent="0" algn="l" rtl="0">
              <a:spcBef>
                <a:spcPts val="1600"/>
              </a:spcBef>
              <a:spcAft>
                <a:spcPts val="0"/>
              </a:spcAft>
              <a:buNone/>
            </a:pPr>
            <a:endParaRPr sz="1200" i="1">
              <a:solidFill>
                <a:srgbClr val="000000"/>
              </a:solidFill>
              <a:latin typeface="Comfortaa"/>
              <a:ea typeface="Comfortaa"/>
              <a:cs typeface="Comfortaa"/>
              <a:sym typeface="Comfortaa"/>
            </a:endParaRPr>
          </a:p>
          <a:p>
            <a:pPr marL="0" lvl="0" indent="0" algn="l" rtl="0">
              <a:spcBef>
                <a:spcPts val="1600"/>
              </a:spcBef>
              <a:spcAft>
                <a:spcPts val="0"/>
              </a:spcAft>
              <a:buNone/>
            </a:pPr>
            <a:endParaRPr sz="1200"/>
          </a:p>
          <a:p>
            <a:pPr marL="0" lvl="0" indent="0" algn="l" rtl="0">
              <a:spcBef>
                <a:spcPts val="1600"/>
              </a:spcBef>
              <a:spcAft>
                <a:spcPts val="0"/>
              </a:spcAft>
              <a:buClr>
                <a:schemeClr val="dk1"/>
              </a:buClr>
              <a:buSzPts val="1100"/>
              <a:buFont typeface="Arial"/>
              <a:buNone/>
            </a:pPr>
            <a:endParaRPr sz="1200" b="1" i="1">
              <a:solidFill>
                <a:schemeClr val="dk1"/>
              </a:solidFill>
              <a:latin typeface="Times New Roman"/>
              <a:ea typeface="Times New Roman"/>
              <a:cs typeface="Times New Roman"/>
              <a:sym typeface="Times New Roman"/>
            </a:endParaRPr>
          </a:p>
          <a:p>
            <a:pPr marL="0" lvl="0" indent="0" algn="l" rtl="0">
              <a:spcBef>
                <a:spcPts val="0"/>
              </a:spcBef>
              <a:spcAft>
                <a:spcPts val="1600"/>
              </a:spcAft>
              <a:buNone/>
            </a:pPr>
            <a:endParaRPr sz="1200"/>
          </a:p>
        </p:txBody>
      </p:sp>
      <p:sp>
        <p:nvSpPr>
          <p:cNvPr id="158" name="Google Shape;158;p26"/>
          <p:cNvSpPr txBox="1"/>
          <p:nvPr/>
        </p:nvSpPr>
        <p:spPr>
          <a:xfrm>
            <a:off x="3016575" y="4731025"/>
            <a:ext cx="6127500" cy="412500"/>
          </a:xfrm>
          <a:prstGeom prst="rect">
            <a:avLst/>
          </a:prstGeom>
          <a:solidFill>
            <a:srgbClr val="FFFF00"/>
          </a:solid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1600"/>
              </a:spcAft>
              <a:buClr>
                <a:schemeClr val="dk1"/>
              </a:buClr>
              <a:buSzPts val="1100"/>
              <a:buFont typeface="Arial"/>
              <a:buNone/>
            </a:pPr>
            <a:r>
              <a:rPr lang="nl" b="1">
                <a:solidFill>
                  <a:schemeClr val="dk1"/>
                </a:solidFill>
                <a:highlight>
                  <a:srgbClr val="FFFF00"/>
                </a:highlight>
                <a:latin typeface="Comfortaa"/>
                <a:ea typeface="Comfortaa"/>
                <a:cs typeface="Comfortaa"/>
                <a:sym typeface="Comfortaa"/>
              </a:rPr>
              <a:t>***Tip: </a:t>
            </a:r>
            <a:r>
              <a:rPr lang="nl" sz="1000">
                <a:solidFill>
                  <a:schemeClr val="dk1"/>
                </a:solidFill>
                <a:highlight>
                  <a:srgbClr val="FFFF00"/>
                </a:highlight>
                <a:latin typeface="Comfortaa"/>
                <a:ea typeface="Comfortaa"/>
                <a:cs typeface="Comfortaa"/>
                <a:sym typeface="Comfortaa"/>
              </a:rPr>
              <a:t>gebruik de afbeeldingen en youtube in deze presentatie als inspiratiebron. Je mag ook op je Ipad tekenen als je een goed programma daarvoor hebt.</a:t>
            </a:r>
            <a:endParaRPr sz="1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445025"/>
            <a:ext cx="8520600" cy="572700"/>
          </a:xfrm>
          <a:prstGeom prst="rect">
            <a:avLst/>
          </a:prstGeom>
          <a:solidFill>
            <a:srgbClr val="FFFF00"/>
          </a:solidFill>
        </p:spPr>
        <p:txBody>
          <a:bodyPr spcFirstLastPara="1" wrap="square" lIns="91425" tIns="91425" rIns="91425" bIns="91425" anchor="t" anchorCtr="0">
            <a:noAutofit/>
          </a:bodyPr>
          <a:lstStyle/>
          <a:p>
            <a:pPr marL="0" lvl="0" indent="0" algn="l" rtl="0">
              <a:spcBef>
                <a:spcPts val="0"/>
              </a:spcBef>
              <a:spcAft>
                <a:spcPts val="0"/>
              </a:spcAft>
              <a:buNone/>
            </a:pPr>
            <a:r>
              <a:rPr lang="nl">
                <a:latin typeface="Comfortaa"/>
                <a:ea typeface="Comfortaa"/>
                <a:cs typeface="Comfortaa"/>
                <a:sym typeface="Comfortaa"/>
              </a:rPr>
              <a:t>Opdracht </a:t>
            </a:r>
            <a:endParaRPr>
              <a:latin typeface="Comfortaa"/>
              <a:ea typeface="Comfortaa"/>
              <a:cs typeface="Comfortaa"/>
              <a:sym typeface="Comfortaa"/>
            </a:endParaRPr>
          </a:p>
        </p:txBody>
      </p:sp>
      <p:sp>
        <p:nvSpPr>
          <p:cNvPr id="64" name="Google Shape;64;p14"/>
          <p:cNvSpPr txBox="1">
            <a:spLocks noGrp="1"/>
          </p:cNvSpPr>
          <p:nvPr>
            <p:ph type="body" idx="1"/>
          </p:nvPr>
        </p:nvSpPr>
        <p:spPr>
          <a:xfrm>
            <a:off x="311700" y="779725"/>
            <a:ext cx="7236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000000"/>
              </a:solidFill>
              <a:latin typeface="Comfortaa"/>
              <a:ea typeface="Comfortaa"/>
              <a:cs typeface="Comfortaa"/>
              <a:sym typeface="Comfortaa"/>
            </a:endParaRPr>
          </a:p>
          <a:p>
            <a:pPr marL="0" lvl="0" indent="0" algn="l" rtl="0">
              <a:spcBef>
                <a:spcPts val="1600"/>
              </a:spcBef>
              <a:spcAft>
                <a:spcPts val="0"/>
              </a:spcAft>
              <a:buNone/>
            </a:pPr>
            <a:endParaRPr b="1">
              <a:solidFill>
                <a:srgbClr val="000000"/>
              </a:solidFill>
              <a:latin typeface="Comfortaa"/>
              <a:ea typeface="Comfortaa"/>
              <a:cs typeface="Comfortaa"/>
              <a:sym typeface="Comfortaa"/>
            </a:endParaRPr>
          </a:p>
          <a:p>
            <a:pPr marL="0" lvl="0" indent="0" algn="l" rtl="0">
              <a:spcBef>
                <a:spcPts val="1600"/>
              </a:spcBef>
              <a:spcAft>
                <a:spcPts val="0"/>
              </a:spcAft>
              <a:buNone/>
            </a:pPr>
            <a:r>
              <a:rPr lang="nl" sz="3000" b="1">
                <a:solidFill>
                  <a:srgbClr val="000000"/>
                </a:solidFill>
                <a:latin typeface="Comfortaa"/>
                <a:ea typeface="Comfortaa"/>
                <a:cs typeface="Comfortaa"/>
                <a:sym typeface="Comfortaa"/>
              </a:rPr>
              <a:t>Ontwerp een eigen artistieke antistof </a:t>
            </a:r>
            <a:r>
              <a:rPr lang="nl" sz="3000" b="1">
                <a:solidFill>
                  <a:schemeClr val="dk1"/>
                </a:solidFill>
                <a:latin typeface="Comfortaa"/>
                <a:ea typeface="Comfortaa"/>
                <a:cs typeface="Comfortaa"/>
                <a:sym typeface="Comfortaa"/>
              </a:rPr>
              <a:t>(eentje die het Covid-19 virus kan verslaan?) </a:t>
            </a:r>
            <a:endParaRPr b="1">
              <a:solidFill>
                <a:srgbClr val="FF0000"/>
              </a:solidFill>
              <a:latin typeface="Comfortaa"/>
              <a:ea typeface="Comfortaa"/>
              <a:cs typeface="Comfortaa"/>
              <a:sym typeface="Comfortaa"/>
            </a:endParaRPr>
          </a:p>
          <a:p>
            <a:pPr marL="0" lvl="0" indent="0" algn="l" rtl="0">
              <a:spcBef>
                <a:spcPts val="1600"/>
              </a:spcBef>
              <a:spcAft>
                <a:spcPts val="0"/>
              </a:spcAft>
              <a:buNone/>
            </a:pPr>
            <a:r>
              <a:rPr lang="nl" sz="1200" i="1">
                <a:solidFill>
                  <a:srgbClr val="351C75"/>
                </a:solidFill>
                <a:latin typeface="Comfortaa"/>
                <a:ea typeface="Comfortaa"/>
                <a:cs typeface="Comfortaa"/>
                <a:sym typeface="Comfortaa"/>
              </a:rPr>
              <a:t>Bekijk andere slides met belangrijke informatie voordat je met de opdracht begint.</a:t>
            </a:r>
            <a:endParaRPr sz="1200" i="1">
              <a:solidFill>
                <a:srgbClr val="351C75"/>
              </a:solidFill>
              <a:latin typeface="Comfortaa"/>
              <a:ea typeface="Comfortaa"/>
              <a:cs typeface="Comfortaa"/>
              <a:sym typeface="Comfortaa"/>
            </a:endParaRPr>
          </a:p>
          <a:p>
            <a:pPr marL="0" lvl="0" indent="0" algn="l" rtl="0">
              <a:spcBef>
                <a:spcPts val="1600"/>
              </a:spcBef>
              <a:spcAft>
                <a:spcPts val="0"/>
              </a:spcAft>
              <a:buNone/>
            </a:pPr>
            <a:endParaRPr sz="1200"/>
          </a:p>
          <a:p>
            <a:pPr marL="0" lvl="0" indent="0" algn="l" rtl="0">
              <a:spcBef>
                <a:spcPts val="1600"/>
              </a:spcBef>
              <a:spcAft>
                <a:spcPts val="0"/>
              </a:spcAft>
              <a:buClr>
                <a:schemeClr val="dk1"/>
              </a:buClr>
              <a:buSzPts val="1100"/>
              <a:buFont typeface="Arial"/>
              <a:buNone/>
            </a:pPr>
            <a:endParaRPr sz="1200" b="1" i="1">
              <a:solidFill>
                <a:schemeClr val="dk1"/>
              </a:solidFill>
              <a:latin typeface="Times New Roman"/>
              <a:ea typeface="Times New Roman"/>
              <a:cs typeface="Times New Roman"/>
              <a:sym typeface="Times New Roman"/>
            </a:endParaRPr>
          </a:p>
          <a:p>
            <a:pPr marL="0" lvl="0" indent="0" algn="l" rtl="0">
              <a:spcBef>
                <a:spcPts val="0"/>
              </a:spcBef>
              <a:spcAft>
                <a:spcPts val="1600"/>
              </a:spcAft>
              <a:buNone/>
            </a:pPr>
            <a:endParaRPr sz="1200"/>
          </a:p>
        </p:txBody>
      </p:sp>
      <p:pic>
        <p:nvPicPr>
          <p:cNvPr id="65" name="Google Shape;65;p14"/>
          <p:cNvPicPr preferRelativeResize="0"/>
          <p:nvPr/>
        </p:nvPicPr>
        <p:blipFill>
          <a:blip r:embed="rId3">
            <a:alphaModFix/>
          </a:blip>
          <a:stretch>
            <a:fillRect/>
          </a:stretch>
        </p:blipFill>
        <p:spPr>
          <a:xfrm>
            <a:off x="6866972" y="355675"/>
            <a:ext cx="2215275" cy="3123599"/>
          </a:xfrm>
          <a:prstGeom prst="rect">
            <a:avLst/>
          </a:prstGeom>
          <a:noFill/>
          <a:ln>
            <a:noFill/>
          </a:ln>
        </p:spPr>
      </p:pic>
      <p:pic>
        <p:nvPicPr>
          <p:cNvPr id="66" name="Google Shape;66;p14"/>
          <p:cNvPicPr preferRelativeResize="0"/>
          <p:nvPr/>
        </p:nvPicPr>
        <p:blipFill>
          <a:blip r:embed="rId4">
            <a:alphaModFix/>
          </a:blip>
          <a:stretch>
            <a:fillRect/>
          </a:stretch>
        </p:blipFill>
        <p:spPr>
          <a:xfrm>
            <a:off x="7547997" y="3574888"/>
            <a:ext cx="1300650" cy="1403575"/>
          </a:xfrm>
          <a:prstGeom prst="rect">
            <a:avLst/>
          </a:prstGeom>
          <a:noFill/>
          <a:ln>
            <a:noFill/>
          </a:ln>
        </p:spPr>
      </p:pic>
      <p:pic>
        <p:nvPicPr>
          <p:cNvPr id="67" name="Google Shape;67;p14"/>
          <p:cNvPicPr preferRelativeResize="0"/>
          <p:nvPr/>
        </p:nvPicPr>
        <p:blipFill>
          <a:blip r:embed="rId5">
            <a:alphaModFix/>
          </a:blip>
          <a:stretch>
            <a:fillRect/>
          </a:stretch>
        </p:blipFill>
        <p:spPr>
          <a:xfrm>
            <a:off x="4131825" y="3918625"/>
            <a:ext cx="3279024" cy="1059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5" descr="What is a virus and how do they work? In the first video in the series, WinchPharma Science &amp; Health look at viruses, how they infect cells and reproduce, as well as some of the practical uses they have." title="What is a virus? How do viruses work?">
            <a:hlinkClick r:id="rId3"/>
          </p:cNvPr>
          <p:cNvPicPr preferRelativeResize="0"/>
          <p:nvPr/>
        </p:nvPicPr>
        <p:blipFill>
          <a:blip r:embed="rId4">
            <a:alphaModFix/>
          </a:blip>
          <a:stretch>
            <a:fillRect/>
          </a:stretch>
        </p:blipFill>
        <p:spPr>
          <a:xfrm>
            <a:off x="2416417" y="0"/>
            <a:ext cx="6857983" cy="5143500"/>
          </a:xfrm>
          <a:prstGeom prst="rect">
            <a:avLst/>
          </a:prstGeom>
          <a:noFill/>
          <a:ln>
            <a:noFill/>
          </a:ln>
        </p:spPr>
      </p:pic>
      <p:sp>
        <p:nvSpPr>
          <p:cNvPr id="73" name="Google Shape;73;p15"/>
          <p:cNvSpPr txBox="1"/>
          <p:nvPr/>
        </p:nvSpPr>
        <p:spPr>
          <a:xfrm>
            <a:off x="0" y="594875"/>
            <a:ext cx="2655900" cy="39249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3400">
                <a:latin typeface="Comfortaa"/>
                <a:ea typeface="Comfortaa"/>
                <a:cs typeface="Comfortaa"/>
                <a:sym typeface="Comfortaa"/>
              </a:rPr>
              <a:t>Eerst wat achter-</a:t>
            </a:r>
            <a:endParaRPr sz="3400">
              <a:latin typeface="Comfortaa"/>
              <a:ea typeface="Comfortaa"/>
              <a:cs typeface="Comfortaa"/>
              <a:sym typeface="Comfortaa"/>
            </a:endParaRPr>
          </a:p>
          <a:p>
            <a:pPr marL="0" lvl="0" indent="0" algn="l" rtl="0">
              <a:spcBef>
                <a:spcPts val="0"/>
              </a:spcBef>
              <a:spcAft>
                <a:spcPts val="0"/>
              </a:spcAft>
              <a:buNone/>
            </a:pPr>
            <a:r>
              <a:rPr lang="nl" sz="3400">
                <a:latin typeface="Comfortaa"/>
                <a:ea typeface="Comfortaa"/>
                <a:cs typeface="Comfortaa"/>
                <a:sym typeface="Comfortaa"/>
              </a:rPr>
              <a:t>grondinfo: Wat is een virus?</a:t>
            </a:r>
            <a:endParaRPr sz="3400">
              <a:latin typeface="Comfortaa"/>
              <a:ea typeface="Comfortaa"/>
              <a:cs typeface="Comfortaa"/>
              <a:sym typeface="Comforta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445025"/>
            <a:ext cx="8520600" cy="572700"/>
          </a:xfrm>
          <a:prstGeom prst="rect">
            <a:avLst/>
          </a:prstGeom>
          <a:solidFill>
            <a:srgbClr val="FFFF00"/>
          </a:solidFill>
        </p:spPr>
        <p:txBody>
          <a:bodyPr spcFirstLastPara="1" wrap="square" lIns="91425" tIns="91425" rIns="91425" bIns="91425" anchor="t" anchorCtr="0">
            <a:noAutofit/>
          </a:bodyPr>
          <a:lstStyle/>
          <a:p>
            <a:pPr marL="0" lvl="0" indent="0" algn="l" rtl="0">
              <a:spcBef>
                <a:spcPts val="0"/>
              </a:spcBef>
              <a:spcAft>
                <a:spcPts val="0"/>
              </a:spcAft>
              <a:buNone/>
            </a:pPr>
            <a:r>
              <a:rPr lang="nl">
                <a:latin typeface="Comfortaa"/>
                <a:ea typeface="Comfortaa"/>
                <a:cs typeface="Comfortaa"/>
                <a:sym typeface="Comfortaa"/>
              </a:rPr>
              <a:t>Bacteriën en virussen</a:t>
            </a:r>
            <a:endParaRPr>
              <a:latin typeface="Comfortaa"/>
              <a:ea typeface="Comfortaa"/>
              <a:cs typeface="Comfortaa"/>
              <a:sym typeface="Comfortaa"/>
            </a:endParaRPr>
          </a:p>
          <a:p>
            <a:pPr marL="0" lvl="0" indent="0" algn="l" rtl="0">
              <a:spcBef>
                <a:spcPts val="0"/>
              </a:spcBef>
              <a:spcAft>
                <a:spcPts val="0"/>
              </a:spcAft>
              <a:buNone/>
            </a:pPr>
            <a:r>
              <a:rPr lang="nl"/>
              <a:t> </a:t>
            </a:r>
            <a:endParaRPr/>
          </a:p>
        </p:txBody>
      </p:sp>
      <p:sp>
        <p:nvSpPr>
          <p:cNvPr id="79" name="Google Shape;79;p16"/>
          <p:cNvSpPr txBox="1">
            <a:spLocks noGrp="1"/>
          </p:cNvSpPr>
          <p:nvPr>
            <p:ph type="body" idx="1"/>
          </p:nvPr>
        </p:nvSpPr>
        <p:spPr>
          <a:xfrm>
            <a:off x="248825" y="917125"/>
            <a:ext cx="6972300"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nl" sz="1400" b="1" u="sng">
                <a:solidFill>
                  <a:srgbClr val="000000"/>
                </a:solidFill>
                <a:latin typeface="Comfortaa"/>
                <a:ea typeface="Comfortaa"/>
                <a:cs typeface="Comfortaa"/>
                <a:sym typeface="Comfortaa"/>
              </a:rPr>
              <a:t>Bacteriën</a:t>
            </a:r>
            <a:r>
              <a:rPr lang="nl" sz="1400" b="1">
                <a:solidFill>
                  <a:srgbClr val="000000"/>
                </a:solidFill>
                <a:latin typeface="Comfortaa"/>
                <a:ea typeface="Comfortaa"/>
                <a:cs typeface="Comfortaa"/>
                <a:sym typeface="Comfortaa"/>
              </a:rPr>
              <a:t> </a:t>
            </a:r>
            <a:r>
              <a:rPr lang="nl" sz="1400">
                <a:solidFill>
                  <a:srgbClr val="000000"/>
                </a:solidFill>
                <a:latin typeface="Comfortaa"/>
                <a:ea typeface="Comfortaa"/>
                <a:cs typeface="Comfortaa"/>
                <a:sym typeface="Comfortaa"/>
              </a:rPr>
              <a:t>zijn de kleinste organismen op aarde, ze bestaan alleen maar uit 1 cel. De meeste bacteriën zijn niet gevaarlijk, we hebben ze zelfs nodig om te overleven (bijvoorbeeld de bacteriën in je ingewanden). Sommige bacteriën maken ons ziek, maar medicijnen en antibiotica helpen de mens om weer beter te worden na een infectie. </a:t>
            </a:r>
            <a:endParaRPr sz="1400">
              <a:solidFill>
                <a:srgbClr val="000000"/>
              </a:solidFill>
              <a:latin typeface="Comfortaa"/>
              <a:ea typeface="Comfortaa"/>
              <a:cs typeface="Comfortaa"/>
              <a:sym typeface="Comfortaa"/>
            </a:endParaRPr>
          </a:p>
          <a:p>
            <a:pPr marL="0" lvl="0" indent="0" algn="l" rtl="0">
              <a:spcBef>
                <a:spcPts val="1200"/>
              </a:spcBef>
              <a:spcAft>
                <a:spcPts val="0"/>
              </a:spcAft>
              <a:buNone/>
            </a:pPr>
            <a:r>
              <a:rPr lang="nl" sz="1400">
                <a:solidFill>
                  <a:srgbClr val="000000"/>
                </a:solidFill>
                <a:latin typeface="Comfortaa"/>
                <a:ea typeface="Comfortaa"/>
                <a:cs typeface="Comfortaa"/>
                <a:sym typeface="Comfortaa"/>
              </a:rPr>
              <a:t>Een </a:t>
            </a:r>
            <a:r>
              <a:rPr lang="nl" sz="1400" b="1" u="sng">
                <a:solidFill>
                  <a:srgbClr val="000000"/>
                </a:solidFill>
                <a:latin typeface="Comfortaa"/>
                <a:ea typeface="Comfortaa"/>
                <a:cs typeface="Comfortaa"/>
                <a:sym typeface="Comfortaa"/>
              </a:rPr>
              <a:t>virus</a:t>
            </a:r>
            <a:r>
              <a:rPr lang="nl" sz="1400">
                <a:solidFill>
                  <a:srgbClr val="000000"/>
                </a:solidFill>
                <a:latin typeface="Comfortaa"/>
                <a:ea typeface="Comfortaa"/>
                <a:cs typeface="Comfortaa"/>
                <a:sym typeface="Comfortaa"/>
              </a:rPr>
              <a:t> is geen organisme, maar genetisch materiaal met proteïne eromheen. Je kunt een virus beschouwen als een piraat. Het kaapt cellen in een lichaam en neemt de controle van de cel over. De cel raakt in de war en gaat meer virussen maken. Antibiotica helpt helaas niet, je lichaam moet antistof hebben en om het weer beter te maken. Gelukkig bestaan er inentingen met een verzwakte vorm van het virus in zich. Dit helpt de mens om antistoffen aan te maken en om weerstand op te bouwen tegen het virus.</a:t>
            </a:r>
            <a:endParaRPr sz="1400">
              <a:solidFill>
                <a:srgbClr val="000000"/>
              </a:solidFill>
              <a:latin typeface="Comfortaa"/>
              <a:ea typeface="Comfortaa"/>
              <a:cs typeface="Comfortaa"/>
              <a:sym typeface="Comfortaa"/>
            </a:endParaRPr>
          </a:p>
          <a:p>
            <a:pPr marL="0" lvl="0" indent="0" algn="l" rtl="0">
              <a:spcBef>
                <a:spcPts val="1200"/>
              </a:spcBef>
              <a:spcAft>
                <a:spcPts val="1600"/>
              </a:spcAft>
              <a:buNone/>
            </a:pPr>
            <a:endParaRPr/>
          </a:p>
        </p:txBody>
      </p:sp>
      <p:pic>
        <p:nvPicPr>
          <p:cNvPr id="80" name="Google Shape;80;p16"/>
          <p:cNvPicPr preferRelativeResize="0"/>
          <p:nvPr/>
        </p:nvPicPr>
        <p:blipFill>
          <a:blip r:embed="rId3">
            <a:alphaModFix/>
          </a:blip>
          <a:stretch>
            <a:fillRect/>
          </a:stretch>
        </p:blipFill>
        <p:spPr>
          <a:xfrm>
            <a:off x="7383225" y="3273367"/>
            <a:ext cx="1233700" cy="1668925"/>
          </a:xfrm>
          <a:prstGeom prst="rect">
            <a:avLst/>
          </a:prstGeom>
          <a:noFill/>
          <a:ln>
            <a:noFill/>
          </a:ln>
        </p:spPr>
      </p:pic>
      <p:pic>
        <p:nvPicPr>
          <p:cNvPr id="81" name="Google Shape;81;p16"/>
          <p:cNvPicPr preferRelativeResize="0"/>
          <p:nvPr/>
        </p:nvPicPr>
        <p:blipFill>
          <a:blip r:embed="rId4">
            <a:alphaModFix/>
          </a:blip>
          <a:stretch>
            <a:fillRect/>
          </a:stretch>
        </p:blipFill>
        <p:spPr>
          <a:xfrm>
            <a:off x="7221125" y="1017725"/>
            <a:ext cx="1698200" cy="1246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7" descr="Voor iedereen die het even vergeten is of niet meer weet hoe het precies zit: bekijk hier hoe vaccineren ons beschermt tegen gevaarlijke ziektes als polio, rode hond en tyfus." title="Vaccinatie: de truc die levens redt">
            <a:hlinkClick r:id="rId3"/>
          </p:cNvPr>
          <p:cNvPicPr preferRelativeResize="0"/>
          <p:nvPr/>
        </p:nvPicPr>
        <p:blipFill>
          <a:blip r:embed="rId4">
            <a:alphaModFix/>
          </a:blip>
          <a:stretch>
            <a:fillRect/>
          </a:stretch>
        </p:blipFill>
        <p:spPr>
          <a:xfrm>
            <a:off x="2286000" y="0"/>
            <a:ext cx="6858000" cy="5143500"/>
          </a:xfrm>
          <a:prstGeom prst="rect">
            <a:avLst/>
          </a:prstGeom>
          <a:noFill/>
          <a:ln>
            <a:noFill/>
          </a:ln>
        </p:spPr>
      </p:pic>
      <p:sp>
        <p:nvSpPr>
          <p:cNvPr id="87" name="Google Shape;87;p17"/>
          <p:cNvSpPr txBox="1"/>
          <p:nvPr/>
        </p:nvSpPr>
        <p:spPr>
          <a:xfrm>
            <a:off x="0" y="146525"/>
            <a:ext cx="2029800" cy="11697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800">
                <a:latin typeface="Comfortaa"/>
                <a:ea typeface="Comfortaa"/>
                <a:cs typeface="Comfortaa"/>
                <a:sym typeface="Comfortaa"/>
              </a:rPr>
              <a:t>Waarom is vaccineren belangrijk?</a:t>
            </a:r>
            <a:endParaRPr sz="1800">
              <a:latin typeface="Comfortaa"/>
              <a:ea typeface="Comfortaa"/>
              <a:cs typeface="Comfortaa"/>
              <a:sym typeface="Comfortaa"/>
            </a:endParaRPr>
          </a:p>
          <a:p>
            <a:pPr marL="0" lvl="0" indent="0" algn="l" rtl="0">
              <a:spcBef>
                <a:spcPts val="0"/>
              </a:spcBef>
              <a:spcAft>
                <a:spcPts val="0"/>
              </a:spcAft>
              <a:buNone/>
            </a:pPr>
            <a:endParaRPr sz="1800">
              <a:latin typeface="Comfortaa"/>
              <a:ea typeface="Comfortaa"/>
              <a:cs typeface="Comfortaa"/>
              <a:sym typeface="Comfortaa"/>
            </a:endParaRPr>
          </a:p>
          <a:p>
            <a:pPr marL="0" lvl="0" indent="0" algn="l" rtl="0">
              <a:spcBef>
                <a:spcPts val="0"/>
              </a:spcBef>
              <a:spcAft>
                <a:spcPts val="0"/>
              </a:spcAft>
              <a:buNone/>
            </a:pPr>
            <a:endParaRPr sz="1800">
              <a:latin typeface="Comfortaa"/>
              <a:ea typeface="Comfortaa"/>
              <a:cs typeface="Comfortaa"/>
              <a:sym typeface="Comfortaa"/>
            </a:endParaRPr>
          </a:p>
          <a:p>
            <a:pPr marL="0" lvl="0" indent="0" algn="l" rtl="0">
              <a:spcBef>
                <a:spcPts val="0"/>
              </a:spcBef>
              <a:spcAft>
                <a:spcPts val="0"/>
              </a:spcAft>
              <a:buNone/>
            </a:pPr>
            <a:r>
              <a:rPr lang="nl" sz="1800">
                <a:latin typeface="Comfortaa"/>
                <a:ea typeface="Comfortaa"/>
                <a:cs typeface="Comfortaa"/>
                <a:sym typeface="Comfortaa"/>
              </a:rPr>
              <a:t>* Er wordt een hoop onderzoek gedaan om een vaccin te vinden voor coronavirus zodat ons lichaam antistoffen aan kan maken tegen het virus.</a:t>
            </a:r>
            <a:endParaRPr sz="1800">
              <a:latin typeface="Comfortaa"/>
              <a:ea typeface="Comfortaa"/>
              <a:cs typeface="Comfortaa"/>
              <a:sym typeface="Comforta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11700" y="445025"/>
            <a:ext cx="8520600" cy="572700"/>
          </a:xfrm>
          <a:prstGeom prst="rect">
            <a:avLst/>
          </a:prstGeom>
          <a:solidFill>
            <a:srgbClr val="FFFF00"/>
          </a:solidFill>
        </p:spPr>
        <p:txBody>
          <a:bodyPr spcFirstLastPara="1" wrap="square" lIns="91425" tIns="91425" rIns="91425" bIns="91425" anchor="t" anchorCtr="0">
            <a:noAutofit/>
          </a:bodyPr>
          <a:lstStyle/>
          <a:p>
            <a:pPr marL="0" lvl="0" indent="0" algn="l" rtl="0">
              <a:spcBef>
                <a:spcPts val="0"/>
              </a:spcBef>
              <a:spcAft>
                <a:spcPts val="0"/>
              </a:spcAft>
              <a:buNone/>
            </a:pPr>
            <a:r>
              <a:rPr lang="nl">
                <a:latin typeface="Comfortaa"/>
                <a:ea typeface="Comfortaa"/>
                <a:cs typeface="Comfortaa"/>
                <a:sym typeface="Comfortaa"/>
              </a:rPr>
              <a:t>Kunstenaars</a:t>
            </a:r>
            <a:endParaRPr/>
          </a:p>
        </p:txBody>
      </p:sp>
      <p:sp>
        <p:nvSpPr>
          <p:cNvPr id="93" name="Google Shape;93;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000000"/>
              </a:solidFill>
              <a:latin typeface="Comfortaa"/>
              <a:ea typeface="Comfortaa"/>
              <a:cs typeface="Comfortaa"/>
              <a:sym typeface="Comfortaa"/>
            </a:endParaRPr>
          </a:p>
          <a:p>
            <a:pPr marL="0" lvl="0" indent="0" algn="l" rtl="0">
              <a:spcBef>
                <a:spcPts val="1600"/>
              </a:spcBef>
              <a:spcAft>
                <a:spcPts val="1600"/>
              </a:spcAft>
              <a:buNone/>
            </a:pPr>
            <a:r>
              <a:rPr lang="nl">
                <a:solidFill>
                  <a:schemeClr val="dk1"/>
                </a:solidFill>
                <a:latin typeface="Comfortaa"/>
                <a:ea typeface="Comfortaa"/>
                <a:cs typeface="Comfortaa"/>
                <a:sym typeface="Comfortaa"/>
              </a:rPr>
              <a:t>Er zijn behalve biologen en wetenschappers ook veel kunstenaars die zich bezighouden met bacteriën en virussen. Zie onderstaande slides voor voorbeelden van kunstenaars die werken met virussen/bacteriën en die hier kunst mee of van maken!</a:t>
            </a:r>
            <a:endParaRPr b="1">
              <a:solidFill>
                <a:srgbClr val="000000"/>
              </a:solidFill>
              <a:latin typeface="Comfortaa"/>
              <a:ea typeface="Comfortaa"/>
              <a:cs typeface="Comfortaa"/>
              <a:sym typeface="Comforta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9"/>
          <p:cNvPicPr preferRelativeResize="0"/>
          <p:nvPr/>
        </p:nvPicPr>
        <p:blipFill>
          <a:blip r:embed="rId3">
            <a:alphaModFix/>
          </a:blip>
          <a:stretch>
            <a:fillRect/>
          </a:stretch>
        </p:blipFill>
        <p:spPr>
          <a:xfrm>
            <a:off x="3950313" y="0"/>
            <a:ext cx="3838175" cy="5143500"/>
          </a:xfrm>
          <a:prstGeom prst="rect">
            <a:avLst/>
          </a:prstGeom>
          <a:noFill/>
          <a:ln>
            <a:noFill/>
          </a:ln>
        </p:spPr>
      </p:pic>
      <p:pic>
        <p:nvPicPr>
          <p:cNvPr id="99" name="Google Shape;99;p19"/>
          <p:cNvPicPr preferRelativeResize="0"/>
          <p:nvPr/>
        </p:nvPicPr>
        <p:blipFill>
          <a:blip r:embed="rId4">
            <a:alphaModFix/>
          </a:blip>
          <a:stretch>
            <a:fillRect/>
          </a:stretch>
        </p:blipFill>
        <p:spPr>
          <a:xfrm>
            <a:off x="-178737" y="28575"/>
            <a:ext cx="4219575" cy="5086350"/>
          </a:xfrm>
          <a:prstGeom prst="rect">
            <a:avLst/>
          </a:prstGeom>
          <a:noFill/>
          <a:ln>
            <a:noFill/>
          </a:ln>
        </p:spPr>
      </p:pic>
      <p:sp>
        <p:nvSpPr>
          <p:cNvPr id="100" name="Google Shape;100;p19"/>
          <p:cNvSpPr txBox="1"/>
          <p:nvPr/>
        </p:nvSpPr>
        <p:spPr>
          <a:xfrm>
            <a:off x="7824650" y="430650"/>
            <a:ext cx="1319400" cy="36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highlight>
                  <a:srgbClr val="FFFFFF"/>
                </a:highlight>
                <a:latin typeface="Comfortaa"/>
                <a:ea typeface="Comfortaa"/>
                <a:cs typeface="Comfortaa"/>
                <a:sym typeface="Comfortaa"/>
              </a:rPr>
              <a:t>De kunstenaar </a:t>
            </a:r>
            <a:r>
              <a:rPr lang="nl">
                <a:highlight>
                  <a:srgbClr val="FFFF00"/>
                </a:highlight>
                <a:latin typeface="Comfortaa"/>
                <a:ea typeface="Comfortaa"/>
                <a:cs typeface="Comfortaa"/>
                <a:sym typeface="Comfortaa"/>
              </a:rPr>
              <a:t>Ernst Heackel</a:t>
            </a:r>
            <a:endParaRPr>
              <a:highlight>
                <a:srgbClr val="FFFF00"/>
              </a:highlight>
              <a:latin typeface="Comfortaa"/>
              <a:ea typeface="Comfortaa"/>
              <a:cs typeface="Comfortaa"/>
              <a:sym typeface="Comfortaa"/>
            </a:endParaRPr>
          </a:p>
          <a:p>
            <a:pPr marL="0" lvl="0" indent="0" algn="l" rtl="0">
              <a:spcBef>
                <a:spcPts val="0"/>
              </a:spcBef>
              <a:spcAft>
                <a:spcPts val="0"/>
              </a:spcAft>
              <a:buNone/>
            </a:pPr>
            <a:r>
              <a:rPr lang="nl">
                <a:highlight>
                  <a:srgbClr val="FFFFFF"/>
                </a:highlight>
                <a:latin typeface="Comfortaa"/>
                <a:ea typeface="Comfortaa"/>
                <a:cs typeface="Comfortaa"/>
                <a:sym typeface="Comfortaa"/>
              </a:rPr>
              <a:t>maakte kleurrijke tekeningen van bacteriën en virussen tijdens zijn leven</a:t>
            </a:r>
            <a:r>
              <a:rPr lang="nl">
                <a:latin typeface="Comfortaa"/>
                <a:ea typeface="Comfortaa"/>
                <a:cs typeface="Comfortaa"/>
                <a:sym typeface="Comfortaa"/>
              </a:rPr>
              <a:t>.</a:t>
            </a:r>
            <a:endParaRPr>
              <a:latin typeface="Comfortaa"/>
              <a:ea typeface="Comfortaa"/>
              <a:cs typeface="Comfortaa"/>
              <a:sym typeface="Comforta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body" idx="1"/>
          </p:nvPr>
        </p:nvSpPr>
        <p:spPr>
          <a:xfrm>
            <a:off x="311700" y="2815025"/>
            <a:ext cx="8520600" cy="224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400" b="1">
              <a:solidFill>
                <a:srgbClr val="000000"/>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endParaRPr sz="1400">
              <a:solidFill>
                <a:srgbClr val="000000"/>
              </a:solidFill>
              <a:latin typeface="Comfortaa"/>
              <a:ea typeface="Comfortaa"/>
              <a:cs typeface="Comfortaa"/>
              <a:sym typeface="Comfortaa"/>
            </a:endParaRPr>
          </a:p>
          <a:p>
            <a:pPr marL="0" lvl="0" indent="0" algn="l" rtl="0">
              <a:spcBef>
                <a:spcPts val="0"/>
              </a:spcBef>
              <a:spcAft>
                <a:spcPts val="0"/>
              </a:spcAft>
              <a:buNone/>
            </a:pPr>
            <a:r>
              <a:rPr lang="nl" sz="1400" b="1">
                <a:solidFill>
                  <a:srgbClr val="000000"/>
                </a:solidFill>
                <a:highlight>
                  <a:srgbClr val="FFFF00"/>
                </a:highlight>
                <a:latin typeface="Comfortaa"/>
                <a:ea typeface="Comfortaa"/>
                <a:cs typeface="Comfortaa"/>
                <a:sym typeface="Comfortaa"/>
              </a:rPr>
              <a:t>Gemma Anderson</a:t>
            </a:r>
            <a:r>
              <a:rPr lang="nl" sz="1400">
                <a:solidFill>
                  <a:srgbClr val="000000"/>
                </a:solidFill>
                <a:latin typeface="Comfortaa"/>
                <a:ea typeface="Comfortaa"/>
                <a:cs typeface="Comfortaa"/>
                <a:sym typeface="Comfortaa"/>
              </a:rPr>
              <a:t> </a:t>
            </a:r>
            <a:r>
              <a:rPr lang="nl" sz="1400">
                <a:solidFill>
                  <a:schemeClr val="dk1"/>
                </a:solidFill>
                <a:latin typeface="Comfortaa"/>
                <a:ea typeface="Comfortaa"/>
                <a:cs typeface="Comfortaa"/>
                <a:sym typeface="Comfortaa"/>
              </a:rPr>
              <a:t>is altijd geïnteresseerd geweest in dieren, mineralen en planten. Ze heeft veel tijd besteed aan het tekenen van exemplaren en het observeren van vormen. Hierdoor ontdekte ze overeenkomsten tussen dieren, mineralen in planten in de cellen en structuren.  Deze vergroot ze vervolgens uit in haar tekeningen, zoals je hierboven kan zien. </a:t>
            </a:r>
            <a:endParaRPr sz="1400">
              <a:solidFill>
                <a:schemeClr val="dk1"/>
              </a:solidFill>
            </a:endParaRPr>
          </a:p>
          <a:p>
            <a:pPr marL="0" lvl="0" indent="0" algn="l" rtl="0">
              <a:spcBef>
                <a:spcPts val="1600"/>
              </a:spcBef>
              <a:spcAft>
                <a:spcPts val="1600"/>
              </a:spcAft>
              <a:buNone/>
            </a:pPr>
            <a:endParaRPr sz="1400">
              <a:solidFill>
                <a:srgbClr val="000000"/>
              </a:solidFill>
              <a:latin typeface="Comfortaa"/>
              <a:ea typeface="Comfortaa"/>
              <a:cs typeface="Comfortaa"/>
              <a:sym typeface="Comfortaa"/>
            </a:endParaRPr>
          </a:p>
        </p:txBody>
      </p:sp>
      <p:pic>
        <p:nvPicPr>
          <p:cNvPr id="106" name="Google Shape;106;p20"/>
          <p:cNvPicPr preferRelativeResize="0"/>
          <p:nvPr/>
        </p:nvPicPr>
        <p:blipFill>
          <a:blip r:embed="rId3">
            <a:alphaModFix/>
          </a:blip>
          <a:stretch>
            <a:fillRect/>
          </a:stretch>
        </p:blipFill>
        <p:spPr>
          <a:xfrm>
            <a:off x="152400" y="152400"/>
            <a:ext cx="2086865" cy="2510225"/>
          </a:xfrm>
          <a:prstGeom prst="rect">
            <a:avLst/>
          </a:prstGeom>
          <a:noFill/>
          <a:ln>
            <a:noFill/>
          </a:ln>
        </p:spPr>
      </p:pic>
      <p:pic>
        <p:nvPicPr>
          <p:cNvPr id="107" name="Google Shape;107;p20"/>
          <p:cNvPicPr preferRelativeResize="0"/>
          <p:nvPr/>
        </p:nvPicPr>
        <p:blipFill>
          <a:blip r:embed="rId4">
            <a:alphaModFix/>
          </a:blip>
          <a:stretch>
            <a:fillRect/>
          </a:stretch>
        </p:blipFill>
        <p:spPr>
          <a:xfrm>
            <a:off x="2391665" y="152400"/>
            <a:ext cx="2041832" cy="2510226"/>
          </a:xfrm>
          <a:prstGeom prst="rect">
            <a:avLst/>
          </a:prstGeom>
          <a:noFill/>
          <a:ln>
            <a:noFill/>
          </a:ln>
        </p:spPr>
      </p:pic>
      <p:pic>
        <p:nvPicPr>
          <p:cNvPr id="108" name="Google Shape;108;p20"/>
          <p:cNvPicPr preferRelativeResize="0"/>
          <p:nvPr/>
        </p:nvPicPr>
        <p:blipFill>
          <a:blip r:embed="rId5">
            <a:alphaModFix/>
          </a:blip>
          <a:stretch>
            <a:fillRect/>
          </a:stretch>
        </p:blipFill>
        <p:spPr>
          <a:xfrm>
            <a:off x="4585897" y="152400"/>
            <a:ext cx="2259202" cy="2510225"/>
          </a:xfrm>
          <a:prstGeom prst="rect">
            <a:avLst/>
          </a:prstGeom>
          <a:noFill/>
          <a:ln>
            <a:noFill/>
          </a:ln>
        </p:spPr>
      </p:pic>
      <p:pic>
        <p:nvPicPr>
          <p:cNvPr id="109" name="Google Shape;109;p20"/>
          <p:cNvPicPr preferRelativeResize="0"/>
          <p:nvPr/>
        </p:nvPicPr>
        <p:blipFill>
          <a:blip r:embed="rId6">
            <a:alphaModFix/>
          </a:blip>
          <a:stretch>
            <a:fillRect/>
          </a:stretch>
        </p:blipFill>
        <p:spPr>
          <a:xfrm>
            <a:off x="6997499" y="152400"/>
            <a:ext cx="1761706" cy="25102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body" idx="1"/>
          </p:nvPr>
        </p:nvSpPr>
        <p:spPr>
          <a:xfrm>
            <a:off x="138525" y="0"/>
            <a:ext cx="546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700"/>
              </a:spcAft>
              <a:buClr>
                <a:schemeClr val="dk1"/>
              </a:buClr>
              <a:buSzPts val="1100"/>
              <a:buFont typeface="Arial"/>
              <a:buNone/>
            </a:pPr>
            <a:r>
              <a:rPr lang="nl" sz="1200" b="1">
                <a:solidFill>
                  <a:srgbClr val="000000"/>
                </a:solidFill>
                <a:highlight>
                  <a:srgbClr val="FFFF00"/>
                </a:highlight>
                <a:latin typeface="Comfortaa"/>
                <a:ea typeface="Comfortaa"/>
                <a:cs typeface="Comfortaa"/>
                <a:sym typeface="Comfortaa"/>
              </a:rPr>
              <a:t>Mathijs Sterrenburg </a:t>
            </a:r>
            <a:r>
              <a:rPr lang="nl" sz="1200">
                <a:solidFill>
                  <a:schemeClr val="dk1"/>
                </a:solidFill>
                <a:latin typeface="Comfortaa"/>
                <a:ea typeface="Comfortaa"/>
                <a:cs typeface="Comfortaa"/>
                <a:sym typeface="Comfortaa"/>
              </a:rPr>
              <a:t>verzamelde bacteriën/virussen van smartphones en Ipads etc. Hij bewaarde ze in een schaaltje en scande ze onder een microscoop in, gelinkt aan een computer. Vervolgens werd het virus door een computerprogramma gehaald en werd het virus digitaal vertaald in pixels en kleuren en heeft hij deze op digitale mensenlichamen geplaatst.</a:t>
            </a:r>
            <a:r>
              <a:rPr lang="nl" sz="1200">
                <a:solidFill>
                  <a:srgbClr val="000000"/>
                </a:solidFill>
                <a:latin typeface="Comfortaa"/>
                <a:ea typeface="Comfortaa"/>
                <a:cs typeface="Comfortaa"/>
                <a:sym typeface="Comfortaa"/>
              </a:rPr>
              <a:t> </a:t>
            </a:r>
            <a:endParaRPr/>
          </a:p>
        </p:txBody>
      </p:sp>
      <p:pic>
        <p:nvPicPr>
          <p:cNvPr id="115" name="Google Shape;115;p21"/>
          <p:cNvPicPr preferRelativeResize="0"/>
          <p:nvPr/>
        </p:nvPicPr>
        <p:blipFill>
          <a:blip r:embed="rId3">
            <a:alphaModFix/>
          </a:blip>
          <a:stretch>
            <a:fillRect/>
          </a:stretch>
        </p:blipFill>
        <p:spPr>
          <a:xfrm>
            <a:off x="5781663" y="-69287"/>
            <a:ext cx="3362325" cy="3476625"/>
          </a:xfrm>
          <a:prstGeom prst="rect">
            <a:avLst/>
          </a:prstGeom>
          <a:noFill/>
          <a:ln>
            <a:noFill/>
          </a:ln>
        </p:spPr>
      </p:pic>
      <p:pic>
        <p:nvPicPr>
          <p:cNvPr id="116" name="Google Shape;116;p21"/>
          <p:cNvPicPr preferRelativeResize="0"/>
          <p:nvPr/>
        </p:nvPicPr>
        <p:blipFill>
          <a:blip r:embed="rId4">
            <a:alphaModFix/>
          </a:blip>
          <a:stretch>
            <a:fillRect/>
          </a:stretch>
        </p:blipFill>
        <p:spPr>
          <a:xfrm>
            <a:off x="236842" y="1666875"/>
            <a:ext cx="5273270" cy="3476625"/>
          </a:xfrm>
          <a:prstGeom prst="rect">
            <a:avLst/>
          </a:prstGeom>
          <a:noFill/>
          <a:ln>
            <a:noFill/>
          </a:ln>
        </p:spPr>
      </p:pic>
      <p:pic>
        <p:nvPicPr>
          <p:cNvPr id="117" name="Google Shape;117;p21"/>
          <p:cNvPicPr preferRelativeResize="0"/>
          <p:nvPr/>
        </p:nvPicPr>
        <p:blipFill>
          <a:blip r:embed="rId5">
            <a:alphaModFix/>
          </a:blip>
          <a:stretch>
            <a:fillRect/>
          </a:stretch>
        </p:blipFill>
        <p:spPr>
          <a:xfrm>
            <a:off x="5954875" y="3654950"/>
            <a:ext cx="2776975" cy="14885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822</Words>
  <Application>Microsoft Macintosh PowerPoint</Application>
  <PresentationFormat>Diavoorstelling (16:9)</PresentationFormat>
  <Paragraphs>54</Paragraphs>
  <Slides>14</Slides>
  <Notes>14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Comfortaa</vt:lpstr>
      <vt:lpstr>Times New Roman</vt:lpstr>
      <vt:lpstr>Simple Light</vt:lpstr>
      <vt:lpstr>PowerPoint-presentatie</vt:lpstr>
      <vt:lpstr>Opdracht </vt:lpstr>
      <vt:lpstr>PowerPoint-presentatie</vt:lpstr>
      <vt:lpstr>Bacteriën en virussen  </vt:lpstr>
      <vt:lpstr>PowerPoint-presentatie</vt:lpstr>
      <vt:lpstr>Kunstenaars</vt:lpstr>
      <vt:lpstr>PowerPoint-presentatie</vt:lpstr>
      <vt:lpstr>PowerPoint-presentatie</vt:lpstr>
      <vt:lpstr>PowerPoint-presentatie</vt:lpstr>
      <vt:lpstr>PowerPoint-presentatie</vt:lpstr>
      <vt:lpstr>Voorbeelden van bacteriën en virussen onder een microscoop. Let op de organische en abstracte vormen!  </vt:lpstr>
      <vt:lpstr>PowerPoint-presentatie</vt:lpstr>
      <vt:lpstr>Opdracht </vt:lpstr>
      <vt:lpstr>Wat te doen? Volg het stappenplan!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Esther</dc:creator>
  <cp:lastModifiedBy>Ronald von Piekartz</cp:lastModifiedBy>
  <cp:revision>1</cp:revision>
  <dcterms:modified xsi:type="dcterms:W3CDTF">2020-03-30T08:22:40Z</dcterms:modified>
</cp:coreProperties>
</file>